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Lst>
  <p:notesMasterIdLst>
    <p:notesMasterId r:id="rId16"/>
  </p:notesMasterIdLst>
  <p:sldIdLst>
    <p:sldId id="256" r:id="rId2"/>
    <p:sldId id="259" r:id="rId3"/>
    <p:sldId id="273" r:id="rId4"/>
    <p:sldId id="260" r:id="rId5"/>
    <p:sldId id="274" r:id="rId6"/>
    <p:sldId id="261" r:id="rId7"/>
    <p:sldId id="276" r:id="rId8"/>
    <p:sldId id="278" r:id="rId9"/>
    <p:sldId id="281" r:id="rId10"/>
    <p:sldId id="282" r:id="rId11"/>
    <p:sldId id="284" r:id="rId12"/>
    <p:sldId id="287" r:id="rId13"/>
    <p:sldId id="289" r:id="rId14"/>
    <p:sldId id="292" r:id="rId15"/>
  </p:sldIdLst>
  <p:sldSz cx="10691813" cy="7559675"/>
  <p:notesSz cx="6858000" cy="9144000"/>
  <p:embeddedFontLst>
    <p:embeddedFont>
      <p:font typeface="Commissioner"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BF5"/>
    <a:srgbClr val="D60000"/>
    <a:srgbClr val="D58E5F"/>
    <a:srgbClr val="FFFFFF"/>
    <a:srgbClr val="FBDAC1"/>
    <a:srgbClr val="D28653"/>
    <a:srgbClr val="FFCCCC"/>
    <a:srgbClr val="EDE2FE"/>
    <a:srgbClr val="DDC7FD"/>
    <a:srgbClr val="EFC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Помір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6056" autoAdjust="0"/>
  </p:normalViewPr>
  <p:slideViewPr>
    <p:cSldViewPr snapToGrid="0">
      <p:cViewPr varScale="1">
        <p:scale>
          <a:sx n="59" d="100"/>
          <a:sy n="59" d="100"/>
        </p:scale>
        <p:origin x="12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C161E-2460-48B4-9E44-82537508EFA5}" type="datetimeFigureOut">
              <a:rPr lang="uk-UA" smtClean="0"/>
              <a:t>30.03.2026</a:t>
            </a:fld>
            <a:endParaRPr lang="uk-UA" dirty="0"/>
          </a:p>
        </p:txBody>
      </p:sp>
      <p:sp>
        <p:nvSpPr>
          <p:cNvPr id="4" name="Образ слайда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2FF8C-0EE9-42DB-BF9E-31780BEB6908}" type="slidenum">
              <a:rPr lang="uk-UA" smtClean="0"/>
              <a:t>‹№›</a:t>
            </a:fld>
            <a:endParaRPr lang="uk-UA" dirty="0"/>
          </a:p>
        </p:txBody>
      </p:sp>
    </p:spTree>
    <p:extLst>
      <p:ext uri="{BB962C8B-B14F-4D97-AF65-F5344CB8AC3E}">
        <p14:creationId xmlns:p14="http://schemas.microsoft.com/office/powerpoint/2010/main" val="63499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ru-RU"/>
              <a:t>Образец заголовка</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52F257F-06A3-4C21-9A0B-1AB2BE69DDBA}" type="datetimeFigureOut">
              <a:rPr lang="uk-UA" smtClean="0"/>
              <a:t>30.03.2026</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AB85DA5C-DB0D-446C-8718-AAAB586D3E99}" type="slidenum">
              <a:rPr lang="uk-UA" smtClean="0"/>
              <a:t>‹№›</a:t>
            </a:fld>
            <a:endParaRPr lang="uk-UA" dirty="0"/>
          </a:p>
        </p:txBody>
      </p:sp>
    </p:spTree>
    <p:extLst>
      <p:ext uri="{BB962C8B-B14F-4D97-AF65-F5344CB8AC3E}">
        <p14:creationId xmlns:p14="http://schemas.microsoft.com/office/powerpoint/2010/main" val="208699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52F257F-06A3-4C21-9A0B-1AB2BE69DDBA}" type="datetimeFigureOut">
              <a:rPr lang="uk-UA" smtClean="0"/>
              <a:t>30.03.2026</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7" name="Slide Number Placeholder 5"/>
          <p:cNvSpPr>
            <a:spLocks noGrp="1"/>
          </p:cNvSpPr>
          <p:nvPr>
            <p:ph type="sldNum" sz="quarter" idx="12"/>
          </p:nvPr>
        </p:nvSpPr>
        <p:spPr>
          <a:xfrm>
            <a:off x="9956751" y="194553"/>
            <a:ext cx="509286" cy="402483"/>
          </a:xfrm>
        </p:spPr>
        <p:txBody>
          <a:bodyPr/>
          <a:lstStyle/>
          <a:p>
            <a:fld id="{AB85DA5C-DB0D-446C-8718-AAAB586D3E99}" type="slidenum">
              <a:rPr lang="uk-UA" smtClean="0"/>
              <a:t>‹№›</a:t>
            </a:fld>
            <a:endParaRPr lang="uk-UA" dirty="0"/>
          </a:p>
        </p:txBody>
      </p:sp>
    </p:spTree>
    <p:extLst>
      <p:ext uri="{BB962C8B-B14F-4D97-AF65-F5344CB8AC3E}">
        <p14:creationId xmlns:p14="http://schemas.microsoft.com/office/powerpoint/2010/main" val="1522045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52F257F-06A3-4C21-9A0B-1AB2BE69DDBA}" type="datetimeFigureOut">
              <a:rPr lang="uk-UA" smtClean="0"/>
              <a:t>30.03.2026</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7" name="Slide Number Placeholder 5"/>
          <p:cNvSpPr>
            <a:spLocks noGrp="1"/>
          </p:cNvSpPr>
          <p:nvPr>
            <p:ph type="sldNum" sz="quarter" idx="12"/>
          </p:nvPr>
        </p:nvSpPr>
        <p:spPr>
          <a:xfrm>
            <a:off x="9956751" y="194553"/>
            <a:ext cx="509286" cy="402483"/>
          </a:xfrm>
        </p:spPr>
        <p:txBody>
          <a:bodyPr/>
          <a:lstStyle/>
          <a:p>
            <a:fld id="{AB85DA5C-DB0D-446C-8718-AAAB586D3E99}" type="slidenum">
              <a:rPr lang="uk-UA" smtClean="0"/>
              <a:t>‹№›</a:t>
            </a:fld>
            <a:endParaRPr lang="uk-UA" dirty="0"/>
          </a:p>
        </p:txBody>
      </p:sp>
    </p:spTree>
    <p:extLst>
      <p:ext uri="{BB962C8B-B14F-4D97-AF65-F5344CB8AC3E}">
        <p14:creationId xmlns:p14="http://schemas.microsoft.com/office/powerpoint/2010/main" val="123339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52F257F-06A3-4C21-9A0B-1AB2BE69DDBA}" type="datetimeFigureOut">
              <a:rPr lang="uk-UA" smtClean="0"/>
              <a:t>30.03.2026</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a:xfrm>
            <a:off x="9956751" y="194553"/>
            <a:ext cx="509286" cy="402483"/>
          </a:xfrm>
        </p:spPr>
        <p:txBody>
          <a:bodyPr/>
          <a:lstStyle/>
          <a:p>
            <a:fld id="{AB85DA5C-DB0D-446C-8718-AAAB586D3E99}" type="slidenum">
              <a:rPr lang="uk-UA" smtClean="0"/>
              <a:t>‹№›</a:t>
            </a:fld>
            <a:endParaRPr lang="uk-UA" dirty="0"/>
          </a:p>
        </p:txBody>
      </p:sp>
    </p:spTree>
    <p:extLst>
      <p:ext uri="{BB962C8B-B14F-4D97-AF65-F5344CB8AC3E}">
        <p14:creationId xmlns:p14="http://schemas.microsoft.com/office/powerpoint/2010/main" val="256979918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ru-RU"/>
              <a:t>Образец заголовка</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52F257F-06A3-4C21-9A0B-1AB2BE69DDBA}" type="datetimeFigureOut">
              <a:rPr lang="uk-UA" smtClean="0"/>
              <a:t>30.03.2026</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7" name="Slide Number Placeholder 5"/>
          <p:cNvSpPr txBox="1">
            <a:spLocks/>
          </p:cNvSpPr>
          <p:nvPr userDrawn="1"/>
        </p:nvSpPr>
        <p:spPr>
          <a:xfrm>
            <a:off x="9956751" y="194553"/>
            <a:ext cx="509286" cy="402483"/>
          </a:xfrm>
          <a:prstGeom prst="rect">
            <a:avLst/>
          </a:prstGeom>
        </p:spPr>
        <p:txBody>
          <a:bodyPr vert="horz" lIns="91440" tIns="45720" rIns="91440" bIns="45720" rtlCol="0" anchor="ctr"/>
          <a:lstStyle>
            <a:defPPr>
              <a:defRPr lang="uk-UA"/>
            </a:defPPr>
            <a:lvl1pPr marL="0" algn="r" defTabSz="914400" rtl="0" eaLnBrk="1" latinLnBrk="0" hangingPunct="1">
              <a:defRPr sz="1323" kern="1200">
                <a:solidFill>
                  <a:schemeClr val="tx1">
                    <a:tint val="75000"/>
                  </a:schemeClr>
                </a:solidFill>
                <a:latin typeface="Commission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85DA5C-DB0D-446C-8718-AAAB586D3E99}" type="slidenum">
              <a:rPr lang="uk-UA" smtClean="0"/>
              <a:pPr/>
              <a:t>‹№›</a:t>
            </a:fld>
            <a:endParaRPr lang="uk-UA" dirty="0"/>
          </a:p>
        </p:txBody>
      </p:sp>
    </p:spTree>
    <p:extLst>
      <p:ext uri="{BB962C8B-B14F-4D97-AF65-F5344CB8AC3E}">
        <p14:creationId xmlns:p14="http://schemas.microsoft.com/office/powerpoint/2010/main" val="125671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52F257F-06A3-4C21-9A0B-1AB2BE69DDBA}" type="datetimeFigureOut">
              <a:rPr lang="uk-UA" smtClean="0"/>
              <a:t>30.03.2026</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8" name="Slide Number Placeholder 5"/>
          <p:cNvSpPr txBox="1">
            <a:spLocks/>
          </p:cNvSpPr>
          <p:nvPr userDrawn="1"/>
        </p:nvSpPr>
        <p:spPr>
          <a:xfrm>
            <a:off x="9956751" y="194553"/>
            <a:ext cx="509286" cy="402483"/>
          </a:xfrm>
          <a:prstGeom prst="rect">
            <a:avLst/>
          </a:prstGeom>
        </p:spPr>
        <p:txBody>
          <a:bodyPr vert="horz" lIns="91440" tIns="45720" rIns="91440" bIns="45720" rtlCol="0" anchor="ctr"/>
          <a:lstStyle>
            <a:defPPr>
              <a:defRPr lang="uk-UA"/>
            </a:defPPr>
            <a:lvl1pPr marL="0" algn="r" defTabSz="914400" rtl="0" eaLnBrk="1" latinLnBrk="0" hangingPunct="1">
              <a:defRPr sz="1323" kern="1200">
                <a:solidFill>
                  <a:schemeClr val="tx1">
                    <a:tint val="75000"/>
                  </a:schemeClr>
                </a:solidFill>
                <a:latin typeface="Commission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85DA5C-DB0D-446C-8718-AAAB586D3E99}" type="slidenum">
              <a:rPr lang="uk-UA" smtClean="0"/>
              <a:pPr/>
              <a:t>‹№›</a:t>
            </a:fld>
            <a:endParaRPr lang="uk-UA" dirty="0"/>
          </a:p>
        </p:txBody>
      </p:sp>
    </p:spTree>
    <p:extLst>
      <p:ext uri="{BB962C8B-B14F-4D97-AF65-F5344CB8AC3E}">
        <p14:creationId xmlns:p14="http://schemas.microsoft.com/office/powerpoint/2010/main" val="2419538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a:t>Образец текста</a:t>
            </a:r>
          </a:p>
        </p:txBody>
      </p:sp>
      <p:sp>
        <p:nvSpPr>
          <p:cNvPr id="4" name="Content Placeholder 3"/>
          <p:cNvSpPr>
            <a:spLocks noGrp="1"/>
          </p:cNvSpPr>
          <p:nvPr>
            <p:ph sz="half" idx="2"/>
          </p:nvPr>
        </p:nvSpPr>
        <p:spPr>
          <a:xfrm>
            <a:off x="736456" y="2761381"/>
            <a:ext cx="4523137" cy="40615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a:t>Образец текста</a:t>
            </a:r>
          </a:p>
        </p:txBody>
      </p:sp>
      <p:sp>
        <p:nvSpPr>
          <p:cNvPr id="6" name="Content Placeholder 5"/>
          <p:cNvSpPr>
            <a:spLocks noGrp="1"/>
          </p:cNvSpPr>
          <p:nvPr>
            <p:ph sz="quarter" idx="4"/>
          </p:nvPr>
        </p:nvSpPr>
        <p:spPr>
          <a:xfrm>
            <a:off x="5412731" y="2761381"/>
            <a:ext cx="4545413" cy="40615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52F257F-06A3-4C21-9A0B-1AB2BE69DDBA}" type="datetimeFigureOut">
              <a:rPr lang="uk-UA" smtClean="0"/>
              <a:t>30.03.2026</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10" name="Slide Number Placeholder 5"/>
          <p:cNvSpPr txBox="1">
            <a:spLocks/>
          </p:cNvSpPr>
          <p:nvPr userDrawn="1"/>
        </p:nvSpPr>
        <p:spPr>
          <a:xfrm>
            <a:off x="9956751" y="194553"/>
            <a:ext cx="509286" cy="402483"/>
          </a:xfrm>
          <a:prstGeom prst="rect">
            <a:avLst/>
          </a:prstGeom>
        </p:spPr>
        <p:txBody>
          <a:bodyPr vert="horz" lIns="91440" tIns="45720" rIns="91440" bIns="45720" rtlCol="0" anchor="ctr"/>
          <a:lstStyle>
            <a:defPPr>
              <a:defRPr lang="uk-UA"/>
            </a:defPPr>
            <a:lvl1pPr marL="0" algn="r" defTabSz="914400" rtl="0" eaLnBrk="1" latinLnBrk="0" hangingPunct="1">
              <a:defRPr sz="1323" kern="1200">
                <a:solidFill>
                  <a:schemeClr val="tx1">
                    <a:tint val="75000"/>
                  </a:schemeClr>
                </a:solidFill>
                <a:latin typeface="Commission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85DA5C-DB0D-446C-8718-AAAB586D3E99}" type="slidenum">
              <a:rPr lang="uk-UA" smtClean="0"/>
              <a:pPr/>
              <a:t>‹№›</a:t>
            </a:fld>
            <a:endParaRPr lang="uk-UA" dirty="0"/>
          </a:p>
        </p:txBody>
      </p:sp>
    </p:spTree>
    <p:extLst>
      <p:ext uri="{BB962C8B-B14F-4D97-AF65-F5344CB8AC3E}">
        <p14:creationId xmlns:p14="http://schemas.microsoft.com/office/powerpoint/2010/main" val="428853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52F257F-06A3-4C21-9A0B-1AB2BE69DDBA}" type="datetimeFigureOut">
              <a:rPr lang="uk-UA" smtClean="0"/>
              <a:t>30.03.2026</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6" name="Slide Number Placeholder 5"/>
          <p:cNvSpPr txBox="1">
            <a:spLocks/>
          </p:cNvSpPr>
          <p:nvPr userDrawn="1"/>
        </p:nvSpPr>
        <p:spPr>
          <a:xfrm>
            <a:off x="9956751" y="194553"/>
            <a:ext cx="509286" cy="402483"/>
          </a:xfrm>
          <a:prstGeom prst="rect">
            <a:avLst/>
          </a:prstGeom>
        </p:spPr>
        <p:txBody>
          <a:bodyPr vert="horz" lIns="91440" tIns="45720" rIns="91440" bIns="45720" rtlCol="0" anchor="ctr"/>
          <a:lstStyle>
            <a:defPPr>
              <a:defRPr lang="uk-UA"/>
            </a:defPPr>
            <a:lvl1pPr marL="0" algn="r" defTabSz="914400" rtl="0" eaLnBrk="1" latinLnBrk="0" hangingPunct="1">
              <a:defRPr sz="1323" kern="1200">
                <a:solidFill>
                  <a:schemeClr val="tx1">
                    <a:tint val="75000"/>
                  </a:schemeClr>
                </a:solidFill>
                <a:latin typeface="Commission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85DA5C-DB0D-446C-8718-AAAB586D3E99}" type="slidenum">
              <a:rPr lang="uk-UA" smtClean="0"/>
              <a:pPr/>
              <a:t>‹№›</a:t>
            </a:fld>
            <a:endParaRPr lang="uk-UA" dirty="0"/>
          </a:p>
        </p:txBody>
      </p:sp>
    </p:spTree>
    <p:extLst>
      <p:ext uri="{BB962C8B-B14F-4D97-AF65-F5344CB8AC3E}">
        <p14:creationId xmlns:p14="http://schemas.microsoft.com/office/powerpoint/2010/main" val="179589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F257F-06A3-4C21-9A0B-1AB2BE69DDBA}" type="datetimeFigureOut">
              <a:rPr lang="uk-UA" smtClean="0"/>
              <a:t>30.03.2026</a:t>
            </a:fld>
            <a:endParaRPr lang="uk-UA" dirty="0"/>
          </a:p>
        </p:txBody>
      </p:sp>
      <p:sp>
        <p:nvSpPr>
          <p:cNvPr id="3" name="Footer Placeholder 2"/>
          <p:cNvSpPr>
            <a:spLocks noGrp="1"/>
          </p:cNvSpPr>
          <p:nvPr>
            <p:ph type="ftr" sz="quarter" idx="11"/>
          </p:nvPr>
        </p:nvSpPr>
        <p:spPr/>
        <p:txBody>
          <a:bodyPr/>
          <a:lstStyle/>
          <a:p>
            <a:endParaRPr lang="uk-UA" dirty="0"/>
          </a:p>
        </p:txBody>
      </p:sp>
      <p:sp>
        <p:nvSpPr>
          <p:cNvPr id="5" name="Slide Number Placeholder 5"/>
          <p:cNvSpPr>
            <a:spLocks noGrp="1"/>
          </p:cNvSpPr>
          <p:nvPr>
            <p:ph type="sldNum" sz="quarter" idx="12"/>
          </p:nvPr>
        </p:nvSpPr>
        <p:spPr>
          <a:xfrm>
            <a:off x="9956751" y="194553"/>
            <a:ext cx="509286" cy="402483"/>
          </a:xfrm>
        </p:spPr>
        <p:txBody>
          <a:bodyPr/>
          <a:lstStyle/>
          <a:p>
            <a:fld id="{AB85DA5C-DB0D-446C-8718-AAAB586D3E99}" type="slidenum">
              <a:rPr lang="uk-UA" smtClean="0"/>
              <a:t>‹№›</a:t>
            </a:fld>
            <a:endParaRPr lang="uk-UA" dirty="0"/>
          </a:p>
        </p:txBody>
      </p:sp>
    </p:spTree>
    <p:extLst>
      <p:ext uri="{BB962C8B-B14F-4D97-AF65-F5344CB8AC3E}">
        <p14:creationId xmlns:p14="http://schemas.microsoft.com/office/powerpoint/2010/main" val="121289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ru-RU"/>
              <a:t>Образец заголовка</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a:t>Образец текста</a:t>
            </a:r>
          </a:p>
        </p:txBody>
      </p:sp>
      <p:sp>
        <p:nvSpPr>
          <p:cNvPr id="5" name="Date Placeholder 4"/>
          <p:cNvSpPr>
            <a:spLocks noGrp="1"/>
          </p:cNvSpPr>
          <p:nvPr>
            <p:ph type="dt" sz="half" idx="10"/>
          </p:nvPr>
        </p:nvSpPr>
        <p:spPr/>
        <p:txBody>
          <a:bodyPr/>
          <a:lstStyle/>
          <a:p>
            <a:fld id="{B52F257F-06A3-4C21-9A0B-1AB2BE69DDBA}" type="datetimeFigureOut">
              <a:rPr lang="uk-UA" smtClean="0"/>
              <a:t>30.03.2026</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8" name="Slide Number Placeholder 5"/>
          <p:cNvSpPr>
            <a:spLocks noGrp="1"/>
          </p:cNvSpPr>
          <p:nvPr>
            <p:ph type="sldNum" sz="quarter" idx="12"/>
          </p:nvPr>
        </p:nvSpPr>
        <p:spPr>
          <a:xfrm>
            <a:off x="9956751" y="194553"/>
            <a:ext cx="509286" cy="402483"/>
          </a:xfrm>
        </p:spPr>
        <p:txBody>
          <a:bodyPr/>
          <a:lstStyle/>
          <a:p>
            <a:fld id="{AB85DA5C-DB0D-446C-8718-AAAB586D3E99}" type="slidenum">
              <a:rPr lang="uk-UA" smtClean="0"/>
              <a:t>‹№›</a:t>
            </a:fld>
            <a:endParaRPr lang="uk-UA" dirty="0"/>
          </a:p>
        </p:txBody>
      </p:sp>
    </p:spTree>
    <p:extLst>
      <p:ext uri="{BB962C8B-B14F-4D97-AF65-F5344CB8AC3E}">
        <p14:creationId xmlns:p14="http://schemas.microsoft.com/office/powerpoint/2010/main" val="1350690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ru-RU"/>
              <a:t>Образец заголовка</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ru-RU" dirty="0"/>
              <a:t>Вставка рисунка</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a:t>Образец текста</a:t>
            </a:r>
          </a:p>
        </p:txBody>
      </p:sp>
      <p:sp>
        <p:nvSpPr>
          <p:cNvPr id="5" name="Date Placeholder 4"/>
          <p:cNvSpPr>
            <a:spLocks noGrp="1"/>
          </p:cNvSpPr>
          <p:nvPr>
            <p:ph type="dt" sz="half" idx="10"/>
          </p:nvPr>
        </p:nvSpPr>
        <p:spPr/>
        <p:txBody>
          <a:bodyPr/>
          <a:lstStyle/>
          <a:p>
            <a:fld id="{B52F257F-06A3-4C21-9A0B-1AB2BE69DDBA}" type="datetimeFigureOut">
              <a:rPr lang="uk-UA" smtClean="0"/>
              <a:t>30.03.2026</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8" name="Slide Number Placeholder 5"/>
          <p:cNvSpPr>
            <a:spLocks noGrp="1"/>
          </p:cNvSpPr>
          <p:nvPr>
            <p:ph type="sldNum" sz="quarter" idx="12"/>
          </p:nvPr>
        </p:nvSpPr>
        <p:spPr>
          <a:xfrm>
            <a:off x="9956751" y="194553"/>
            <a:ext cx="509286" cy="402483"/>
          </a:xfrm>
        </p:spPr>
        <p:txBody>
          <a:bodyPr/>
          <a:lstStyle/>
          <a:p>
            <a:fld id="{AB85DA5C-DB0D-446C-8718-AAAB586D3E99}" type="slidenum">
              <a:rPr lang="uk-UA" smtClean="0"/>
              <a:t>‹№›</a:t>
            </a:fld>
            <a:endParaRPr lang="uk-UA" dirty="0"/>
          </a:p>
        </p:txBody>
      </p:sp>
    </p:spTree>
    <p:extLst>
      <p:ext uri="{BB962C8B-B14F-4D97-AF65-F5344CB8AC3E}">
        <p14:creationId xmlns:p14="http://schemas.microsoft.com/office/powerpoint/2010/main" val="240257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latin typeface="Commissioner" pitchFamily="2" charset="0"/>
              </a:defRPr>
            </a:lvl1pPr>
          </a:lstStyle>
          <a:p>
            <a:fld id="{B52F257F-06A3-4C21-9A0B-1AB2BE69DDBA}" type="datetimeFigureOut">
              <a:rPr lang="uk-UA" smtClean="0"/>
              <a:pPr/>
              <a:t>30.03.2026</a:t>
            </a:fld>
            <a:endParaRPr lang="uk-UA"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latin typeface="Commissioner" pitchFamily="2" charset="0"/>
              </a:defRPr>
            </a:lvl1pPr>
          </a:lstStyle>
          <a:p>
            <a:endParaRPr lang="uk-UA"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latin typeface="Commissioner" pitchFamily="2" charset="0"/>
              </a:defRPr>
            </a:lvl1pPr>
          </a:lstStyle>
          <a:p>
            <a:fld id="{AB85DA5C-DB0D-446C-8718-AAAB586D3E99}" type="slidenum">
              <a:rPr lang="uk-UA" smtClean="0"/>
              <a:pPr/>
              <a:t>‹№›</a:t>
            </a:fld>
            <a:endParaRPr lang="uk-UA" dirty="0"/>
          </a:p>
        </p:txBody>
      </p:sp>
    </p:spTree>
    <p:extLst>
      <p:ext uri="{BB962C8B-B14F-4D97-AF65-F5344CB8AC3E}">
        <p14:creationId xmlns:p14="http://schemas.microsoft.com/office/powerpoint/2010/main" val="982970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Commissioner" pitchFamily="2" charset="0"/>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Commissioner" pitchFamily="2" charset="0"/>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Commissioner" pitchFamily="2" charset="0"/>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Commissioner" pitchFamily="2" charset="0"/>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Commissioner" pitchFamily="2" charset="0"/>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Commissioner" pitchFamily="2"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0140" y="1033060"/>
            <a:ext cx="6670307" cy="1217246"/>
          </a:xfrm>
          <a:effectLst>
            <a:outerShdw blurRad="50800" dist="38100" dir="2700000" algn="tl" rotWithShape="0">
              <a:prstClr val="black">
                <a:alpha val="40000"/>
              </a:prstClr>
            </a:outerShdw>
          </a:effectLst>
        </p:spPr>
        <p:txBody>
          <a:bodyPr/>
          <a:lstStyle/>
          <a:p>
            <a:pPr algn="l"/>
            <a:r>
              <a:rPr lang="uk-UA" b="1" noProof="0" dirty="0">
                <a:ln>
                  <a:solidFill>
                    <a:schemeClr val="tx1"/>
                  </a:solidFill>
                </a:ln>
                <a:solidFill>
                  <a:schemeClr val="accent1">
                    <a:lumMod val="50000"/>
                  </a:schemeClr>
                </a:solidFill>
                <a:latin typeface="Commissioner" panose="020B0604020202020204" charset="0"/>
              </a:rPr>
              <a:t>Політика - 8 </a:t>
            </a:r>
          </a:p>
        </p:txBody>
      </p:sp>
      <p:sp>
        <p:nvSpPr>
          <p:cNvPr id="3" name="Подзаголовок 2"/>
          <p:cNvSpPr>
            <a:spLocks noGrp="1"/>
          </p:cNvSpPr>
          <p:nvPr>
            <p:ph type="subTitle" idx="1"/>
          </p:nvPr>
        </p:nvSpPr>
        <p:spPr>
          <a:xfrm>
            <a:off x="510141" y="2346659"/>
            <a:ext cx="7881506" cy="1253068"/>
          </a:xfrm>
          <a:effectLst>
            <a:outerShdw blurRad="50800" dist="38100" dir="2700000" algn="tl" rotWithShape="0">
              <a:prstClr val="black">
                <a:alpha val="40000"/>
              </a:prstClr>
            </a:outerShdw>
          </a:effectLst>
        </p:spPr>
        <p:txBody>
          <a:bodyPr>
            <a:normAutofit/>
          </a:bodyPr>
          <a:lstStyle/>
          <a:p>
            <a:pPr algn="l"/>
            <a:r>
              <a:rPr lang="uk-UA" sz="3200" b="1" noProof="0" dirty="0">
                <a:latin typeface="Commissioner" panose="020B0604020202020204" charset="0"/>
              </a:rPr>
              <a:t>Рівні можливості</a:t>
            </a:r>
            <a:endParaRPr lang="uk-UA" sz="2800" noProof="0" dirty="0">
              <a:latin typeface="Commissioner" panose="020B0604020202020204" charset="0"/>
            </a:endParaRPr>
          </a:p>
        </p:txBody>
      </p:sp>
      <p:pic>
        <p:nvPicPr>
          <p:cNvPr id="8" name="Рисунок 7"/>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74104" y="5371468"/>
            <a:ext cx="2117709" cy="2054628"/>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4254967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7;p3"/>
          <p:cNvSpPr txBox="1"/>
          <p:nvPr/>
        </p:nvSpPr>
        <p:spPr>
          <a:xfrm>
            <a:off x="282904" y="155274"/>
            <a:ext cx="9591300" cy="430847"/>
          </a:xfrm>
          <a:prstGeom prst="rect">
            <a:avLst/>
          </a:prstGeom>
          <a:noFill/>
          <a:ln>
            <a:noFill/>
          </a:ln>
        </p:spPr>
        <p:txBody>
          <a:bodyPr spcFirstLastPara="1" wrap="square" lIns="91425" tIns="45700" rIns="91425" bIns="45700" anchor="t" anchorCtr="0">
            <a:spAutoFit/>
          </a:bodyPr>
          <a:lstStyle>
            <a:defPPr>
              <a:defRPr lang="uk-UA"/>
            </a:defPPr>
            <a:lvl1pPr marL="50800" lvl="0">
              <a:buClr>
                <a:srgbClr val="D28653"/>
              </a:buClr>
              <a:buSzPts val="2800"/>
              <a:defRPr sz="2200" b="1" cap="all">
                <a:solidFill>
                  <a:srgbClr val="D28653"/>
                </a:solidFill>
                <a:latin typeface="Commissioner" panose="020B0604020202020204" charset="0"/>
                <a:ea typeface="Commissioner"/>
                <a:cs typeface="Commissioner"/>
              </a:defRPr>
            </a:lvl1pPr>
          </a:lstStyle>
          <a:p>
            <a:r>
              <a:rPr lang="uk-UA" noProof="0" dirty="0">
                <a:sym typeface="Commissioner"/>
              </a:rPr>
              <a:t>10. </a:t>
            </a:r>
            <a:r>
              <a:rPr lang="uk-UA" noProof="0" dirty="0"/>
              <a:t>Заборона дискримінації</a:t>
            </a:r>
            <a:endParaRPr lang="uk-UA" noProof="0" dirty="0">
              <a:sym typeface="Commissioner"/>
            </a:endParaRPr>
          </a:p>
        </p:txBody>
      </p:sp>
      <p:sp>
        <p:nvSpPr>
          <p:cNvPr id="4" name="Google Shape;109;p3"/>
          <p:cNvSpPr/>
          <p:nvPr/>
        </p:nvSpPr>
        <p:spPr>
          <a:xfrm>
            <a:off x="388488" y="1194293"/>
            <a:ext cx="10015600" cy="318217"/>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В компанії ми вважаємо неприйнятною дискримінацію також за віком, статтю, інвалідністю, сексуальною орієнтацією, національністю</a:t>
            </a:r>
            <a:r>
              <a:rPr lang="uk-UA" sz="1200" noProof="0" dirty="0">
                <a:latin typeface="Commissioner" panose="020B0604020202020204" charset="0"/>
              </a:rPr>
              <a:t>.</a:t>
            </a:r>
          </a:p>
        </p:txBody>
      </p:sp>
      <p:sp>
        <p:nvSpPr>
          <p:cNvPr id="7" name="Google Shape;109;p3"/>
          <p:cNvSpPr/>
          <p:nvPr/>
        </p:nvSpPr>
        <p:spPr>
          <a:xfrm>
            <a:off x="388488" y="666522"/>
            <a:ext cx="10015600" cy="390274"/>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Не може бути привілеїв чи обмежень за ознаками раси, кольору шкіри, політичних, релігійних та інших переконань, статі, етнічного та соціального походження, майнового стану, місця проживання або іншими ознаками.</a:t>
            </a:r>
          </a:p>
        </p:txBody>
      </p:sp>
      <p:sp>
        <p:nvSpPr>
          <p:cNvPr id="6" name="Google Shape;109;p3"/>
          <p:cNvSpPr/>
          <p:nvPr/>
        </p:nvSpPr>
        <p:spPr>
          <a:xfrm>
            <a:off x="388488" y="1617662"/>
            <a:ext cx="10015600" cy="528664"/>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Під дискримінацією ми розуміємо будь-яке упереджене ставлення, розрізнення, виключення чи необґрунтоване обмеження, метою або результатом якого є применшення або заперечення визнання, реалізації або здійснення прав при працевлаштуванні чи під час роботи.</a:t>
            </a:r>
          </a:p>
        </p:txBody>
      </p:sp>
      <p:sp>
        <p:nvSpPr>
          <p:cNvPr id="8" name="Google Shape;109;p3"/>
          <p:cNvSpPr/>
          <p:nvPr/>
        </p:nvSpPr>
        <p:spPr>
          <a:xfrm>
            <a:off x="388488" y="2251478"/>
            <a:ext cx="10015600" cy="350371"/>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Компанія гарантує чесне і справедливе ставлення до усіх людей, запобігання та усунення проявів дискримінації у працевлаштуванні і професійному розвитку</a:t>
            </a:r>
          </a:p>
        </p:txBody>
      </p:sp>
      <p:sp>
        <p:nvSpPr>
          <p:cNvPr id="9" name="Google Shape;109;p3"/>
          <p:cNvSpPr/>
          <p:nvPr/>
        </p:nvSpPr>
        <p:spPr>
          <a:xfrm>
            <a:off x="404125" y="2675299"/>
            <a:ext cx="10015600" cy="617272"/>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Компанія діє відповідно до вимог законодавства щодо найму і працевлаштування, забезпечення зайнятості, протидії дискримінації (Кодекс законів про працю, Закон України «Про засади запобігання та протидії дискримінації в Україні», Закон України «Про зайнятість населення», Закон України «Про забезпечення рівних прав та можливостей чоловіків і жінок»).</a:t>
            </a:r>
          </a:p>
        </p:txBody>
      </p:sp>
      <p:sp>
        <p:nvSpPr>
          <p:cNvPr id="10" name="Google Shape;109;p3"/>
          <p:cNvSpPr/>
          <p:nvPr/>
        </p:nvSpPr>
        <p:spPr>
          <a:xfrm>
            <a:off x="415752" y="3373308"/>
            <a:ext cx="10015600" cy="617272"/>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Компанія цілеспрямовано прагне забезпечувати рівні можливості. При працевлаштуванні, просуванні по роботі, підвищенні кваліфікації, перепідготовці, переведенні, переміщенні та звільненні з роботи компанія ставиться до всіх людей справедливо, відповідно до їхніх особистих здібностей, професійних якостей і навичок.</a:t>
            </a:r>
          </a:p>
        </p:txBody>
      </p:sp>
      <p:pic>
        <p:nvPicPr>
          <p:cNvPr id="11" name="Рисунок 10">
            <a:extLst>
              <a:ext uri="{FF2B5EF4-FFF2-40B4-BE49-F238E27FC236}">
                <a16:creationId xmlns:a16="http://schemas.microsoft.com/office/drawing/2014/main" id="{1E5CAB51-A992-EA0B-03F2-AD93C71A14CD}"/>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60057" y="7043758"/>
            <a:ext cx="531756" cy="515917"/>
          </a:xfrm>
          <a:prstGeom prst="rect">
            <a:avLst/>
          </a:prstGeom>
          <a:effectLst/>
        </p:spPr>
      </p:pic>
      <p:sp>
        <p:nvSpPr>
          <p:cNvPr id="15" name="Google Shape;109;p3">
            <a:extLst>
              <a:ext uri="{FF2B5EF4-FFF2-40B4-BE49-F238E27FC236}">
                <a16:creationId xmlns:a16="http://schemas.microsoft.com/office/drawing/2014/main" id="{1A1A0182-2D1A-134B-EC53-067A5528E664}"/>
              </a:ext>
            </a:extLst>
          </p:cNvPr>
          <p:cNvSpPr/>
          <p:nvPr/>
        </p:nvSpPr>
        <p:spPr>
          <a:xfrm>
            <a:off x="404125" y="4137821"/>
            <a:ext cx="10015600" cy="1266845"/>
          </a:xfrm>
          <a:prstGeom prst="roundRect">
            <a:avLst>
              <a:gd name="adj" fmla="val 9491"/>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a:ea typeface="Commissioner"/>
                <a:cs typeface="Commissioner"/>
              </a:rPr>
              <a:t>Для забезпечення рівних прав і можливостей чоловіків і жінок компанія </a:t>
            </a:r>
            <a:r>
              <a:rPr lang="uk-UA" sz="1200" b="1" noProof="0" dirty="0">
                <a:latin typeface="Commissioner"/>
                <a:ea typeface="Commissioner"/>
                <a:cs typeface="Commissioner"/>
              </a:rPr>
              <a:t>зобов’язується</a:t>
            </a:r>
            <a:r>
              <a:rPr lang="uk-UA" sz="1200" noProof="0" dirty="0">
                <a:latin typeface="Commissioner"/>
                <a:ea typeface="Commissioner"/>
                <a:cs typeface="Commissioner"/>
              </a:rPr>
              <a:t>:</a:t>
            </a:r>
          </a:p>
          <a:p>
            <a:pPr marL="285750" lvl="0" indent="-285750" algn="just">
              <a:buFont typeface="Wingdings" panose="05000000000000000000" pitchFamily="2" charset="2"/>
              <a:buChar char="§"/>
            </a:pPr>
            <a:r>
              <a:rPr lang="uk-UA" sz="1200" noProof="0" dirty="0">
                <a:latin typeface="Commissioner"/>
                <a:ea typeface="Commissioner"/>
                <a:cs typeface="Commissioner"/>
              </a:rPr>
              <a:t>створювати умови праці, які дозволяли б жінкам і чоловікам здійснювати трудову діяльність на рівній основі;</a:t>
            </a:r>
          </a:p>
          <a:p>
            <a:pPr marL="285750" lvl="0" indent="-285750" algn="just">
              <a:buFont typeface="Wingdings" panose="05000000000000000000" pitchFamily="2" charset="2"/>
              <a:buChar char="§"/>
            </a:pPr>
            <a:r>
              <a:rPr lang="uk-UA" sz="1200" noProof="0" dirty="0">
                <a:latin typeface="Commissioner"/>
                <a:ea typeface="Commissioner"/>
                <a:cs typeface="Commissioner"/>
              </a:rPr>
              <a:t>забезпечувати жінкам і чоловікам можливість суміщати трудову діяльність із сімейними обов’язками;</a:t>
            </a:r>
          </a:p>
          <a:p>
            <a:pPr marL="285750" lvl="0" indent="-285750" algn="just">
              <a:buFont typeface="Wingdings" panose="05000000000000000000" pitchFamily="2" charset="2"/>
              <a:buChar char="§"/>
            </a:pPr>
            <a:r>
              <a:rPr lang="uk-UA" sz="1200" noProof="0" dirty="0">
                <a:latin typeface="Commissioner"/>
                <a:ea typeface="Commissioner"/>
                <a:cs typeface="Commissioner"/>
              </a:rPr>
              <a:t>здійснювати рівну оплату праці жінок і чоловіків при однаковій кваліфікації та однакових умовах праці;</a:t>
            </a:r>
          </a:p>
          <a:p>
            <a:pPr marL="285750" lvl="0" indent="-285750" algn="just">
              <a:buFont typeface="Wingdings" panose="05000000000000000000" pitchFamily="2" charset="2"/>
              <a:buChar char="§"/>
            </a:pPr>
            <a:r>
              <a:rPr lang="uk-UA" sz="1200" noProof="0" dirty="0">
                <a:latin typeface="Commissioner"/>
                <a:ea typeface="Commissioner"/>
                <a:cs typeface="Commissioner"/>
              </a:rPr>
              <a:t>вживати заходів щодо створення безпечних для життя і здоров’я умов праці;</a:t>
            </a:r>
          </a:p>
          <a:p>
            <a:pPr marL="285750" lvl="0" indent="-285750" algn="just">
              <a:buFont typeface="Wingdings" panose="05000000000000000000" pitchFamily="2" charset="2"/>
              <a:buChar char="§"/>
            </a:pPr>
            <a:r>
              <a:rPr lang="uk-UA" sz="1200" noProof="0" dirty="0">
                <a:latin typeface="Commissioner"/>
                <a:ea typeface="Commissioner"/>
                <a:cs typeface="Commissioner"/>
              </a:rPr>
              <a:t>вживати заходів щодо унеможливлення та захисту від випадків сексуальних домагань та інших проявів насильства за ознакою статі.</a:t>
            </a:r>
          </a:p>
        </p:txBody>
      </p:sp>
      <p:sp>
        <p:nvSpPr>
          <p:cNvPr id="16" name="Google Shape;109;p3">
            <a:extLst>
              <a:ext uri="{FF2B5EF4-FFF2-40B4-BE49-F238E27FC236}">
                <a16:creationId xmlns:a16="http://schemas.microsoft.com/office/drawing/2014/main" id="{0FD92BAB-950B-FCA4-40B3-38366FA2D9DC}"/>
              </a:ext>
            </a:extLst>
          </p:cNvPr>
          <p:cNvSpPr/>
          <p:nvPr/>
        </p:nvSpPr>
        <p:spPr>
          <a:xfrm>
            <a:off x="388488" y="5517097"/>
            <a:ext cx="10015600" cy="459545"/>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a:ea typeface="Commissioner"/>
                <a:cs typeface="Commissioner"/>
              </a:rPr>
              <a:t>Особа, яка вважає, що проти неї вчинено дії, які мають ознаки дискримінації, має право попередити сторону, яку вважає порушником, що відповідна поведінка є недопустимою з точки зору цієї Політики.</a:t>
            </a:r>
          </a:p>
        </p:txBody>
      </p:sp>
      <p:sp>
        <p:nvSpPr>
          <p:cNvPr id="17" name="Google Shape;109;p3">
            <a:extLst>
              <a:ext uri="{FF2B5EF4-FFF2-40B4-BE49-F238E27FC236}">
                <a16:creationId xmlns:a16="http://schemas.microsoft.com/office/drawing/2014/main" id="{964A7321-0AA2-34A5-951E-A3F4644FF11F}"/>
              </a:ext>
            </a:extLst>
          </p:cNvPr>
          <p:cNvSpPr/>
          <p:nvPr/>
        </p:nvSpPr>
        <p:spPr>
          <a:xfrm>
            <a:off x="388487" y="6074492"/>
            <a:ext cx="10015600" cy="831336"/>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a:ea typeface="Commissioner"/>
                <a:cs typeface="Commissioner"/>
              </a:rPr>
              <a:t>Незалежно від наявності чи відсутності такого попередження, особа має право звернутися на Гарячу лінію комплаєнс за електронною адресою: </a:t>
            </a:r>
            <a:r>
              <a:rPr lang="uk-UA" sz="1200" u="sng" noProof="0" dirty="0">
                <a:solidFill>
                  <a:schemeClr val="accent1">
                    <a:lumMod val="75000"/>
                  </a:schemeClr>
                </a:solidFill>
                <a:latin typeface="Commissioner"/>
                <a:ea typeface="Commissioner"/>
                <a:cs typeface="Commissioner"/>
              </a:rPr>
              <a:t>compliance@novaposhta.ua </a:t>
            </a:r>
            <a:r>
              <a:rPr lang="uk-UA" sz="1200" noProof="0" dirty="0">
                <a:latin typeface="Commissioner"/>
                <a:ea typeface="Commissioner"/>
                <a:cs typeface="Commissioner"/>
              </a:rPr>
              <a:t>або </a:t>
            </a:r>
            <a:r>
              <a:rPr lang="uk-UA" sz="1200" u="sng" noProof="0" dirty="0">
                <a:latin typeface="Commissioner"/>
                <a:ea typeface="Commissioner"/>
                <a:cs typeface="Commissioner"/>
              </a:rPr>
              <a:t>за телефоном: (067) 451-07-39  (Viber, Telegram, WhatsApp) </a:t>
            </a:r>
            <a:r>
              <a:rPr lang="uk-UA" sz="1200" noProof="0" dirty="0">
                <a:latin typeface="Commissioner"/>
                <a:ea typeface="Commissioner"/>
                <a:cs typeface="Commissioner"/>
              </a:rPr>
              <a:t>і повідомити про дискримінацію.</a:t>
            </a:r>
          </a:p>
          <a:p>
            <a:pPr algn="just"/>
            <a:r>
              <a:rPr lang="uk-UA" sz="1200" noProof="0" dirty="0">
                <a:latin typeface="Commissioner"/>
                <a:ea typeface="Commissioner"/>
                <a:cs typeface="Commissioner"/>
              </a:rPr>
              <a:t>Це звернення/скарга щодо факту(ів) порушення Політики розглядається у порядку та строки, визначені Порядком роботи Гарячої лінії комплаєнс.</a:t>
            </a:r>
          </a:p>
        </p:txBody>
      </p:sp>
    </p:spTree>
    <p:extLst>
      <p:ext uri="{BB962C8B-B14F-4D97-AF65-F5344CB8AC3E}">
        <p14:creationId xmlns:p14="http://schemas.microsoft.com/office/powerpoint/2010/main" val="2403267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7;p3"/>
          <p:cNvSpPr txBox="1"/>
          <p:nvPr/>
        </p:nvSpPr>
        <p:spPr>
          <a:xfrm>
            <a:off x="394139" y="215564"/>
            <a:ext cx="9591300" cy="430847"/>
          </a:xfrm>
          <a:prstGeom prst="rect">
            <a:avLst/>
          </a:prstGeom>
          <a:noFill/>
          <a:ln>
            <a:noFill/>
          </a:ln>
        </p:spPr>
        <p:txBody>
          <a:bodyPr spcFirstLastPara="1" wrap="square" lIns="91425" tIns="45700" rIns="91425" bIns="45700" anchor="t" anchorCtr="0">
            <a:spAutoFit/>
          </a:bodyPr>
          <a:lstStyle>
            <a:defPPr>
              <a:defRPr lang="uk-UA"/>
            </a:defPPr>
            <a:lvl1pPr marL="50800" lvl="0">
              <a:buClr>
                <a:srgbClr val="D28653"/>
              </a:buClr>
              <a:buSzPts val="2800"/>
              <a:defRPr sz="2200" b="1" cap="all">
                <a:solidFill>
                  <a:srgbClr val="D28653"/>
                </a:solidFill>
                <a:latin typeface="Commissioner" panose="020B0604020202020204" charset="0"/>
                <a:ea typeface="Commissioner"/>
                <a:cs typeface="Commissioner"/>
              </a:defRPr>
            </a:lvl1pPr>
          </a:lstStyle>
          <a:p>
            <a:r>
              <a:rPr lang="uk-UA" noProof="0" dirty="0">
                <a:sym typeface="Commissioner"/>
              </a:rPr>
              <a:t>11. </a:t>
            </a:r>
            <a:r>
              <a:rPr lang="uk-UA" noProof="0" dirty="0"/>
              <a:t>Вік</a:t>
            </a:r>
            <a:endParaRPr lang="uk-UA" noProof="0" dirty="0">
              <a:sym typeface="Commissioner"/>
            </a:endParaRPr>
          </a:p>
        </p:txBody>
      </p:sp>
      <p:sp>
        <p:nvSpPr>
          <p:cNvPr id="4" name="Google Shape;109;p3"/>
          <p:cNvSpPr/>
          <p:nvPr/>
        </p:nvSpPr>
        <p:spPr>
          <a:xfrm>
            <a:off x="410272" y="1226290"/>
            <a:ext cx="9452026" cy="430847"/>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Вік не може стати відмовою у працевлаштуванні чи проходженні співбесіди, якщо навички та досвід відповідають вимогам, а кандидат досягнув працездатного віку.</a:t>
            </a:r>
          </a:p>
        </p:txBody>
      </p:sp>
      <p:sp>
        <p:nvSpPr>
          <p:cNvPr id="7" name="Google Shape;109;p3"/>
          <p:cNvSpPr/>
          <p:nvPr/>
        </p:nvSpPr>
        <p:spPr>
          <a:xfrm>
            <a:off x="394139" y="1840926"/>
            <a:ext cx="9452026" cy="430848"/>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Ми створюємо можливості для молодих та недосвідчених фахівців, шляхом проведення виробничих практик для студентів, навчання в практичному та корпоративному університетах.</a:t>
            </a:r>
          </a:p>
        </p:txBody>
      </p:sp>
      <p:sp>
        <p:nvSpPr>
          <p:cNvPr id="6" name="Google Shape;109;p3"/>
          <p:cNvSpPr/>
          <p:nvPr/>
        </p:nvSpPr>
        <p:spPr>
          <a:xfrm>
            <a:off x="394139" y="646411"/>
            <a:ext cx="9452026" cy="430847"/>
          </a:xfrm>
          <a:prstGeom prst="roundRect">
            <a:avLst>
              <a:gd name="adj" fmla="val 16667"/>
            </a:avLst>
          </a:prstGeom>
          <a:gradFill>
            <a:gsLst>
              <a:gs pos="0">
                <a:schemeClr val="lt1"/>
              </a:gs>
              <a:gs pos="100000">
                <a:srgbClr val="FBE4D4"/>
              </a:gs>
            </a:gsLst>
            <a:path path="circle">
              <a:fillToRect l="100000" b="100000"/>
            </a:path>
            <a:tileRect t="-100000" r="-10000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Компанія визнає, що всі люди, в залежності від свого віку, можуть мати різний досвід та цінності. Водночас ми переконані, що таке різноманіття може допомогти компанії у досягненні цілей.</a:t>
            </a:r>
          </a:p>
        </p:txBody>
      </p:sp>
      <p:pic>
        <p:nvPicPr>
          <p:cNvPr id="8" name="Рисунок 7">
            <a:extLst>
              <a:ext uri="{FF2B5EF4-FFF2-40B4-BE49-F238E27FC236}">
                <a16:creationId xmlns:a16="http://schemas.microsoft.com/office/drawing/2014/main" id="{3351231E-C519-ACED-A232-90568AE0A79B}"/>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60057" y="7043758"/>
            <a:ext cx="531756" cy="515917"/>
          </a:xfrm>
          <a:prstGeom prst="rect">
            <a:avLst/>
          </a:prstGeom>
          <a:effectLst/>
        </p:spPr>
      </p:pic>
      <p:sp>
        <p:nvSpPr>
          <p:cNvPr id="9" name="Google Shape;107;p3">
            <a:extLst>
              <a:ext uri="{FF2B5EF4-FFF2-40B4-BE49-F238E27FC236}">
                <a16:creationId xmlns:a16="http://schemas.microsoft.com/office/drawing/2014/main" id="{2D648BCF-3323-A55C-4357-14EC9168C83A}"/>
              </a:ext>
            </a:extLst>
          </p:cNvPr>
          <p:cNvSpPr txBox="1"/>
          <p:nvPr/>
        </p:nvSpPr>
        <p:spPr>
          <a:xfrm>
            <a:off x="311376" y="2455563"/>
            <a:ext cx="9591300" cy="430847"/>
          </a:xfrm>
          <a:prstGeom prst="rect">
            <a:avLst/>
          </a:prstGeom>
          <a:noFill/>
          <a:ln>
            <a:noFill/>
          </a:ln>
        </p:spPr>
        <p:txBody>
          <a:bodyPr spcFirstLastPara="1" wrap="square" lIns="91425" tIns="45700" rIns="91425" bIns="45700" anchor="t" anchorCtr="0">
            <a:spAutoFit/>
          </a:bodyPr>
          <a:lstStyle>
            <a:defPPr>
              <a:defRPr lang="uk-UA"/>
            </a:defPPr>
            <a:lvl1pPr marL="50800" lvl="0">
              <a:buClr>
                <a:srgbClr val="D28653"/>
              </a:buClr>
              <a:buSzPts val="2800"/>
              <a:defRPr sz="2200" b="1" cap="all">
                <a:solidFill>
                  <a:srgbClr val="D28653"/>
                </a:solidFill>
                <a:latin typeface="Commissioner" panose="020B0604020202020204" charset="0"/>
                <a:ea typeface="Commissioner"/>
                <a:cs typeface="Commissioner"/>
              </a:defRPr>
            </a:lvl1pPr>
          </a:lstStyle>
          <a:p>
            <a:pPr algn="just"/>
            <a:r>
              <a:rPr lang="uk-UA" noProof="0" dirty="0">
                <a:sym typeface="Commissioner"/>
              </a:rPr>
              <a:t>12. </a:t>
            </a:r>
            <a:r>
              <a:rPr lang="uk-UA" noProof="0" dirty="0"/>
              <a:t>Стать</a:t>
            </a:r>
            <a:endParaRPr lang="uk-UA" noProof="0" dirty="0">
              <a:sym typeface="Commissioner"/>
            </a:endParaRPr>
          </a:p>
        </p:txBody>
      </p:sp>
      <p:sp>
        <p:nvSpPr>
          <p:cNvPr id="10" name="Google Shape;109;p3">
            <a:extLst>
              <a:ext uri="{FF2B5EF4-FFF2-40B4-BE49-F238E27FC236}">
                <a16:creationId xmlns:a16="http://schemas.microsoft.com/office/drawing/2014/main" id="{D0A04C5B-8F7E-A8DA-F435-EAD52E0CA6AB}"/>
              </a:ext>
            </a:extLst>
          </p:cNvPr>
          <p:cNvSpPr/>
          <p:nvPr/>
        </p:nvSpPr>
        <p:spPr>
          <a:xfrm>
            <a:off x="410272" y="2871738"/>
            <a:ext cx="9452026" cy="499513"/>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rPr>
              <a:t>Ми засуджуємо та не приймаємо дискримінацію за статевою ознакою при прийомі на роботу, звільненні, розвитку кар'єри та відносинах між працівниками.</a:t>
            </a:r>
          </a:p>
        </p:txBody>
      </p:sp>
      <p:sp>
        <p:nvSpPr>
          <p:cNvPr id="11" name="Google Shape;109;p3">
            <a:extLst>
              <a:ext uri="{FF2B5EF4-FFF2-40B4-BE49-F238E27FC236}">
                <a16:creationId xmlns:a16="http://schemas.microsoft.com/office/drawing/2014/main" id="{474341C0-B92A-7968-4E94-8682DB2D2F1D}"/>
              </a:ext>
            </a:extLst>
          </p:cNvPr>
          <p:cNvSpPr/>
          <p:nvPr/>
        </p:nvSpPr>
        <p:spPr>
          <a:xfrm>
            <a:off x="450650" y="3466289"/>
            <a:ext cx="9452026" cy="321137"/>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rPr>
              <a:t>Ми гарантуємо рівні можливості професійного розвитку та кар'єрного росту для жінок та чоловіків.</a:t>
            </a:r>
          </a:p>
        </p:txBody>
      </p:sp>
      <p:sp>
        <p:nvSpPr>
          <p:cNvPr id="12" name="Google Shape;107;p3">
            <a:extLst>
              <a:ext uri="{FF2B5EF4-FFF2-40B4-BE49-F238E27FC236}">
                <a16:creationId xmlns:a16="http://schemas.microsoft.com/office/drawing/2014/main" id="{412D5B85-2821-DE11-9469-8CC65F850443}"/>
              </a:ext>
            </a:extLst>
          </p:cNvPr>
          <p:cNvSpPr txBox="1"/>
          <p:nvPr/>
        </p:nvSpPr>
        <p:spPr>
          <a:xfrm>
            <a:off x="394139" y="4121970"/>
            <a:ext cx="9591300" cy="430847"/>
          </a:xfrm>
          <a:prstGeom prst="rect">
            <a:avLst/>
          </a:prstGeom>
          <a:noFill/>
          <a:ln>
            <a:noFill/>
          </a:ln>
        </p:spPr>
        <p:txBody>
          <a:bodyPr spcFirstLastPara="1" wrap="square" lIns="91425" tIns="45700" rIns="91425" bIns="45700" anchor="t" anchorCtr="0">
            <a:spAutoFit/>
          </a:bodyPr>
          <a:lstStyle>
            <a:defPPr>
              <a:defRPr lang="uk-UA"/>
            </a:defPPr>
            <a:lvl1pPr marL="50800" lvl="0">
              <a:buClr>
                <a:srgbClr val="D28653"/>
              </a:buClr>
              <a:buSzPts val="2800"/>
              <a:defRPr sz="2200" b="1" cap="all">
                <a:solidFill>
                  <a:srgbClr val="D28653"/>
                </a:solidFill>
                <a:latin typeface="Commissioner" panose="020B0604020202020204" charset="0"/>
                <a:ea typeface="Commissioner"/>
                <a:cs typeface="Commissioner"/>
              </a:defRPr>
            </a:lvl1pPr>
          </a:lstStyle>
          <a:p>
            <a:pPr algn="just"/>
            <a:r>
              <a:rPr lang="uk-UA" noProof="0" dirty="0">
                <a:sym typeface="Commissioner"/>
              </a:rPr>
              <a:t>13. </a:t>
            </a:r>
            <a:r>
              <a:rPr lang="uk-UA" noProof="0" dirty="0"/>
              <a:t>Інвалідність</a:t>
            </a:r>
            <a:endParaRPr lang="uk-UA" noProof="0" dirty="0">
              <a:sym typeface="Commissioner"/>
            </a:endParaRPr>
          </a:p>
        </p:txBody>
      </p:sp>
      <p:sp>
        <p:nvSpPr>
          <p:cNvPr id="13" name="Google Shape;109;p3">
            <a:extLst>
              <a:ext uri="{FF2B5EF4-FFF2-40B4-BE49-F238E27FC236}">
                <a16:creationId xmlns:a16="http://schemas.microsoft.com/office/drawing/2014/main" id="{4F5262C8-86B4-E4F1-1D5C-64E27D57840F}"/>
              </a:ext>
            </a:extLst>
          </p:cNvPr>
          <p:cNvSpPr/>
          <p:nvPr/>
        </p:nvSpPr>
        <p:spPr>
          <a:xfrm>
            <a:off x="463776" y="4974821"/>
            <a:ext cx="9452026" cy="480207"/>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a:ea typeface="Commissioner"/>
                <a:cs typeface="Commissioner"/>
              </a:rPr>
              <a:t>Працевлаштування людей з інвалідністю відбувається відповідно до медичних рекомендацій та діючого законодавства, створюються відповідні умови праці, забезпечується розумне пристосування робочих місць.</a:t>
            </a:r>
          </a:p>
        </p:txBody>
      </p:sp>
      <p:sp>
        <p:nvSpPr>
          <p:cNvPr id="14" name="Google Shape;109;p3">
            <a:extLst>
              <a:ext uri="{FF2B5EF4-FFF2-40B4-BE49-F238E27FC236}">
                <a16:creationId xmlns:a16="http://schemas.microsoft.com/office/drawing/2014/main" id="{7B83AD93-09EC-9DEA-B42B-2574E4FB90F6}"/>
              </a:ext>
            </a:extLst>
          </p:cNvPr>
          <p:cNvSpPr/>
          <p:nvPr/>
        </p:nvSpPr>
        <p:spPr>
          <a:xfrm>
            <a:off x="463776" y="5523338"/>
            <a:ext cx="9452026" cy="637740"/>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a:ea typeface="Commissioner"/>
                <a:cs typeface="Commissioner"/>
              </a:rPr>
              <a:t>Компанія пропонує працевлаштування осіб з інвалідністю на вакантні позиції компанії, якщо така робота не заборонена їм за станом здоров’я. Інвалідність не може бути причиною для відмови у працевлаштуванні, а основним критерієм прийняття на роботу є, перш за все, професійні якості.</a:t>
            </a:r>
          </a:p>
        </p:txBody>
      </p:sp>
      <p:sp>
        <p:nvSpPr>
          <p:cNvPr id="15" name="Google Shape;109;p3">
            <a:extLst>
              <a:ext uri="{FF2B5EF4-FFF2-40B4-BE49-F238E27FC236}">
                <a16:creationId xmlns:a16="http://schemas.microsoft.com/office/drawing/2014/main" id="{ECD1A7A4-AA93-8EDB-FD1D-58C5668F983D}"/>
              </a:ext>
            </a:extLst>
          </p:cNvPr>
          <p:cNvSpPr/>
          <p:nvPr/>
        </p:nvSpPr>
        <p:spPr>
          <a:xfrm>
            <a:off x="450650" y="4552817"/>
            <a:ext cx="9452026" cy="334544"/>
          </a:xfrm>
          <a:prstGeom prst="roundRect">
            <a:avLst>
              <a:gd name="adj" fmla="val 16667"/>
            </a:avLst>
          </a:prstGeom>
          <a:gradFill>
            <a:gsLst>
              <a:gs pos="0">
                <a:schemeClr val="lt1"/>
              </a:gs>
              <a:gs pos="100000">
                <a:srgbClr val="FBE4D4"/>
              </a:gs>
            </a:gsLst>
            <a:path path="circle">
              <a:fillToRect l="100000" b="100000"/>
            </a:path>
            <a:tileRect t="-100000" r="-10000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a:ea typeface="Commissioner"/>
                <a:cs typeface="Commissioner"/>
              </a:rPr>
              <a:t>Ми визнаємо право людей з інвалідністю на гідну роботу та справедливу винагороду.</a:t>
            </a:r>
          </a:p>
        </p:txBody>
      </p:sp>
      <p:sp>
        <p:nvSpPr>
          <p:cNvPr id="16" name="Google Shape;109;p3">
            <a:extLst>
              <a:ext uri="{FF2B5EF4-FFF2-40B4-BE49-F238E27FC236}">
                <a16:creationId xmlns:a16="http://schemas.microsoft.com/office/drawing/2014/main" id="{B72A7259-3245-432E-02F8-CD5E329D5ACC}"/>
              </a:ext>
            </a:extLst>
          </p:cNvPr>
          <p:cNvSpPr/>
          <p:nvPr/>
        </p:nvSpPr>
        <p:spPr>
          <a:xfrm>
            <a:off x="463776" y="6219054"/>
            <a:ext cx="9452026" cy="478788"/>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a:ea typeface="Commissioner"/>
                <a:cs typeface="Commissioner"/>
              </a:rPr>
              <a:t>Компанія прагне робити все можливе, щоб виявити і ліквідувати бар’єри, що виникають перед людьми з інвалідністю, які вступають у контакт з нами як співробітники, партнери або клієнти.</a:t>
            </a:r>
          </a:p>
        </p:txBody>
      </p:sp>
      <p:sp>
        <p:nvSpPr>
          <p:cNvPr id="17" name="Google Shape;109;p3">
            <a:extLst>
              <a:ext uri="{FF2B5EF4-FFF2-40B4-BE49-F238E27FC236}">
                <a16:creationId xmlns:a16="http://schemas.microsoft.com/office/drawing/2014/main" id="{8F077FDB-0E7E-A95B-9D4A-569896F52A14}"/>
              </a:ext>
            </a:extLst>
          </p:cNvPr>
          <p:cNvSpPr/>
          <p:nvPr/>
        </p:nvSpPr>
        <p:spPr>
          <a:xfrm>
            <a:off x="450650" y="6755818"/>
            <a:ext cx="9452026" cy="287940"/>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a:ea typeface="Commissioner"/>
                <a:cs typeface="Commissioner"/>
              </a:rPr>
              <a:t>Компанія працює над архітектурною доступністю приміщень наших офісів та відділень для людей з інвалідністю.</a:t>
            </a:r>
          </a:p>
        </p:txBody>
      </p:sp>
    </p:spTree>
    <p:extLst>
      <p:ext uri="{BB962C8B-B14F-4D97-AF65-F5344CB8AC3E}">
        <p14:creationId xmlns:p14="http://schemas.microsoft.com/office/powerpoint/2010/main" val="374780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7;p3"/>
          <p:cNvSpPr txBox="1"/>
          <p:nvPr/>
        </p:nvSpPr>
        <p:spPr>
          <a:xfrm>
            <a:off x="317585" y="221298"/>
            <a:ext cx="9915948" cy="430847"/>
          </a:xfrm>
          <a:prstGeom prst="rect">
            <a:avLst/>
          </a:prstGeom>
          <a:noFill/>
          <a:ln>
            <a:noFill/>
          </a:ln>
        </p:spPr>
        <p:txBody>
          <a:bodyPr spcFirstLastPara="1" wrap="square" lIns="91425" tIns="45700" rIns="91425" bIns="45700" anchor="t" anchorCtr="0">
            <a:spAutoFit/>
          </a:bodyPr>
          <a:lstStyle>
            <a:defPPr>
              <a:defRPr lang="uk-UA"/>
            </a:defPPr>
            <a:lvl1pPr marL="50800" lvl="0">
              <a:buClr>
                <a:srgbClr val="D28653"/>
              </a:buClr>
              <a:buSzPts val="2800"/>
              <a:defRPr sz="2200" b="1" cap="all">
                <a:solidFill>
                  <a:srgbClr val="D28653"/>
                </a:solidFill>
                <a:latin typeface="Commissioner" panose="020B0604020202020204" charset="0"/>
                <a:ea typeface="Commissioner"/>
                <a:cs typeface="Commissioner"/>
              </a:defRPr>
            </a:lvl1pPr>
          </a:lstStyle>
          <a:p>
            <a:r>
              <a:rPr lang="uk-UA" noProof="0" dirty="0">
                <a:sym typeface="Commissioner"/>
              </a:rPr>
              <a:t>14. Ветерани війни, військовослужбовці та члени їх сімей</a:t>
            </a:r>
          </a:p>
        </p:txBody>
      </p:sp>
      <p:sp>
        <p:nvSpPr>
          <p:cNvPr id="4" name="Google Shape;109;p3"/>
          <p:cNvSpPr/>
          <p:nvPr/>
        </p:nvSpPr>
        <p:spPr>
          <a:xfrm>
            <a:off x="463776" y="1296795"/>
            <a:ext cx="9452026" cy="1465228"/>
          </a:xfrm>
          <a:prstGeom prst="roundRect">
            <a:avLst>
              <a:gd name="adj" fmla="val 7451"/>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r>
              <a:rPr lang="uk-UA" sz="1200" b="1" noProof="0" dirty="0">
                <a:latin typeface="Commissioner" panose="020B0604020202020204" charset="0"/>
                <a:ea typeface="Commissioner"/>
                <a:cs typeface="Commissioner"/>
              </a:rPr>
              <a:t>Ми гарантуємо</a:t>
            </a:r>
            <a:r>
              <a:rPr lang="uk-UA" sz="1200" noProof="0" dirty="0">
                <a:latin typeface="Commissioner" panose="020B0604020202020204" charset="0"/>
                <a:ea typeface="Commissioner"/>
                <a:cs typeface="Commissioner"/>
              </a:rPr>
              <a:t>:</a:t>
            </a:r>
            <a:br>
              <a:rPr lang="uk-UA" sz="1200" noProof="0" dirty="0">
                <a:latin typeface="Commissioner" panose="020B0604020202020204" charset="0"/>
                <a:ea typeface="Commissioner"/>
                <a:cs typeface="Commissioner"/>
              </a:rPr>
            </a:br>
            <a:r>
              <a:rPr lang="uk-UA" sz="1200" noProof="0" dirty="0">
                <a:latin typeface="Commissioner" panose="020B0604020202020204" charset="0"/>
                <a:ea typeface="Commissioner"/>
                <a:cs typeface="Commissioner"/>
              </a:rPr>
              <a:t>• недопущення дискримінації за ознакою проходження військової служби, статусу ветерана війни, учасника бойових дій, особи з інвалідністю внаслідок війни, резервіста або військовозобов’язаного;</a:t>
            </a:r>
            <a:br>
              <a:rPr lang="uk-UA" sz="1200" noProof="0" dirty="0">
                <a:latin typeface="Commissioner" panose="020B0604020202020204" charset="0"/>
                <a:ea typeface="Commissioner"/>
                <a:cs typeface="Commissioner"/>
              </a:rPr>
            </a:br>
            <a:r>
              <a:rPr lang="uk-UA" sz="1200" noProof="0" dirty="0">
                <a:latin typeface="Commissioner" panose="020B0604020202020204" charset="0"/>
                <a:ea typeface="Commissioner"/>
                <a:cs typeface="Commissioner"/>
              </a:rPr>
              <a:t>• збереження місця роботи, посади та середнього заробітку у випадках, передбачених законодавством України;</a:t>
            </a:r>
            <a:br>
              <a:rPr lang="uk-UA" sz="1200" noProof="0" dirty="0">
                <a:latin typeface="Commissioner" panose="020B0604020202020204" charset="0"/>
                <a:ea typeface="Commissioner"/>
                <a:cs typeface="Commissioner"/>
              </a:rPr>
            </a:br>
            <a:r>
              <a:rPr lang="uk-UA" sz="1200" noProof="0" dirty="0">
                <a:latin typeface="Commissioner" panose="020B0604020202020204" charset="0"/>
                <a:ea typeface="Commissioner"/>
                <a:cs typeface="Commissioner"/>
              </a:rPr>
              <a:t>• сприяння реінтеграції працівників після повернення з військової служби;</a:t>
            </a:r>
            <a:br>
              <a:rPr lang="uk-UA" sz="1200" noProof="0" dirty="0">
                <a:latin typeface="Commissioner" panose="020B0604020202020204" charset="0"/>
                <a:ea typeface="Commissioner"/>
                <a:cs typeface="Commissioner"/>
              </a:rPr>
            </a:br>
            <a:r>
              <a:rPr lang="uk-UA" sz="1200" noProof="0" dirty="0">
                <a:latin typeface="Commissioner" panose="020B0604020202020204" charset="0"/>
                <a:ea typeface="Commissioner"/>
                <a:cs typeface="Commissioner"/>
              </a:rPr>
              <a:t>• індивідуальний підхід до адаптації ветеранів, з урахуванням можливих фізичних чи психологічних наслідків служби;</a:t>
            </a:r>
            <a:br>
              <a:rPr lang="uk-UA" sz="1200" noProof="0" dirty="0">
                <a:latin typeface="Commissioner" panose="020B0604020202020204" charset="0"/>
                <a:ea typeface="Commissioner"/>
                <a:cs typeface="Commissioner"/>
              </a:rPr>
            </a:br>
            <a:r>
              <a:rPr lang="uk-UA" sz="1200" noProof="0" dirty="0">
                <a:latin typeface="Commissioner" panose="020B0604020202020204" charset="0"/>
                <a:ea typeface="Commissioner"/>
                <a:cs typeface="Commissioner"/>
              </a:rPr>
              <a:t>• недопущення стигматизації, упередженого ставлення чи створення ворожого середовища.</a:t>
            </a:r>
          </a:p>
        </p:txBody>
      </p:sp>
      <p:sp>
        <p:nvSpPr>
          <p:cNvPr id="6" name="Google Shape;109;p3"/>
          <p:cNvSpPr/>
          <p:nvPr/>
        </p:nvSpPr>
        <p:spPr>
          <a:xfrm>
            <a:off x="463776" y="705185"/>
            <a:ext cx="9452026" cy="430847"/>
          </a:xfrm>
          <a:prstGeom prst="roundRect">
            <a:avLst>
              <a:gd name="adj" fmla="val 16667"/>
            </a:avLst>
          </a:prstGeom>
          <a:gradFill>
            <a:gsLst>
              <a:gs pos="0">
                <a:schemeClr val="lt1"/>
              </a:gs>
              <a:gs pos="100000">
                <a:srgbClr val="FBE4D4"/>
              </a:gs>
            </a:gsLst>
            <a:path path="circle">
              <a:fillToRect l="100000" b="100000"/>
            </a:path>
            <a:tileRect t="-100000" r="-10000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Компанія визнає внесок військовослужбовців та ветеранів у захист держави та поважає їхній досвід, гідність і право на професійну реалізацію.</a:t>
            </a:r>
          </a:p>
        </p:txBody>
      </p:sp>
      <p:sp>
        <p:nvSpPr>
          <p:cNvPr id="10" name="Google Shape;109;p3"/>
          <p:cNvSpPr/>
          <p:nvPr/>
        </p:nvSpPr>
        <p:spPr>
          <a:xfrm>
            <a:off x="463776" y="2922787"/>
            <a:ext cx="9452026" cy="1014214"/>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r>
              <a:rPr lang="uk-UA" sz="1200" noProof="0" dirty="0">
                <a:latin typeface="Commissioner" panose="020B0604020202020204" charset="0"/>
              </a:rPr>
              <a:t>Компанія може </a:t>
            </a:r>
            <a:r>
              <a:rPr lang="uk-UA" sz="1200" b="1" noProof="0" dirty="0">
                <a:latin typeface="Commissioner" panose="020B0604020202020204" charset="0"/>
              </a:rPr>
              <a:t>впроваджувати додаткові заходи підтримки</a:t>
            </a:r>
            <a:r>
              <a:rPr lang="uk-UA" sz="1200" noProof="0" dirty="0">
                <a:latin typeface="Commissioner" panose="020B0604020202020204" charset="0"/>
              </a:rPr>
              <a:t>, зокрема:</a:t>
            </a:r>
            <a:br>
              <a:rPr lang="uk-UA" sz="1200" noProof="0" dirty="0">
                <a:latin typeface="Commissioner" panose="020B0604020202020204" charset="0"/>
              </a:rPr>
            </a:br>
            <a:r>
              <a:rPr lang="uk-UA" sz="1200" noProof="0" dirty="0">
                <a:latin typeface="Commissioner" panose="020B0604020202020204" charset="0"/>
              </a:rPr>
              <a:t>• програми професійної адаптації та перекваліфікації;</a:t>
            </a:r>
            <a:br>
              <a:rPr lang="uk-UA" sz="1200" noProof="0" dirty="0">
                <a:latin typeface="Commissioner" panose="020B0604020202020204" charset="0"/>
              </a:rPr>
            </a:br>
            <a:r>
              <a:rPr lang="uk-UA" sz="1200" noProof="0" dirty="0">
                <a:latin typeface="Commissioner" panose="020B0604020202020204" charset="0"/>
              </a:rPr>
              <a:t>• гнучкі формати роботи (за можливості);</a:t>
            </a:r>
            <a:br>
              <a:rPr lang="uk-UA" sz="1200" noProof="0" dirty="0">
                <a:latin typeface="Commissioner" panose="020B0604020202020204" charset="0"/>
              </a:rPr>
            </a:br>
            <a:r>
              <a:rPr lang="uk-UA" sz="1200" noProof="0" dirty="0">
                <a:latin typeface="Commissioner" panose="020B0604020202020204" charset="0"/>
              </a:rPr>
              <a:t>• психологічну підтримку;</a:t>
            </a:r>
            <a:br>
              <a:rPr lang="uk-UA" sz="1200" noProof="0" dirty="0">
                <a:latin typeface="Commissioner" panose="020B0604020202020204" charset="0"/>
              </a:rPr>
            </a:br>
            <a:r>
              <a:rPr lang="uk-UA" sz="1200" noProof="0" dirty="0">
                <a:latin typeface="Commissioner" panose="020B0604020202020204" charset="0"/>
              </a:rPr>
              <a:t>• заходи з підвищення обізнаності працівників щодо коректної взаємодії з ветеранами.</a:t>
            </a:r>
            <a:endParaRPr lang="uk-UA" sz="1200" noProof="0" dirty="0">
              <a:latin typeface="Commissioner" panose="020B0604020202020204" charset="0"/>
              <a:ea typeface="Commissioner"/>
              <a:cs typeface="Commissioner"/>
            </a:endParaRPr>
          </a:p>
        </p:txBody>
      </p:sp>
      <p:sp>
        <p:nvSpPr>
          <p:cNvPr id="11" name="Google Shape;109;p3"/>
          <p:cNvSpPr/>
          <p:nvPr/>
        </p:nvSpPr>
        <p:spPr>
          <a:xfrm>
            <a:off x="463776" y="4108804"/>
            <a:ext cx="9452026" cy="501296"/>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Керівники структурних підрозділів зобов’язані забезпечувати повагу до прав ветеранів та військовослужбовців і сприяти їхній професійній інтеграції.</a:t>
            </a:r>
          </a:p>
        </p:txBody>
      </p:sp>
      <p:pic>
        <p:nvPicPr>
          <p:cNvPr id="7" name="Рисунок 6">
            <a:extLst>
              <a:ext uri="{FF2B5EF4-FFF2-40B4-BE49-F238E27FC236}">
                <a16:creationId xmlns:a16="http://schemas.microsoft.com/office/drawing/2014/main" id="{52FD11B2-9E21-BD63-79E0-8A9A96273D19}"/>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60057" y="7043758"/>
            <a:ext cx="531756" cy="515917"/>
          </a:xfrm>
          <a:prstGeom prst="rect">
            <a:avLst/>
          </a:prstGeom>
          <a:effectLst/>
        </p:spPr>
      </p:pic>
      <p:sp>
        <p:nvSpPr>
          <p:cNvPr id="8" name="Google Shape;107;p3">
            <a:extLst>
              <a:ext uri="{FF2B5EF4-FFF2-40B4-BE49-F238E27FC236}">
                <a16:creationId xmlns:a16="http://schemas.microsoft.com/office/drawing/2014/main" id="{D0D53EDA-92B7-301A-617C-8F56B2C21E4D}"/>
              </a:ext>
            </a:extLst>
          </p:cNvPr>
          <p:cNvSpPr txBox="1"/>
          <p:nvPr/>
        </p:nvSpPr>
        <p:spPr>
          <a:xfrm>
            <a:off x="463776" y="5119134"/>
            <a:ext cx="9915948" cy="430847"/>
          </a:xfrm>
          <a:prstGeom prst="rect">
            <a:avLst/>
          </a:prstGeom>
          <a:noFill/>
          <a:ln>
            <a:noFill/>
          </a:ln>
        </p:spPr>
        <p:txBody>
          <a:bodyPr spcFirstLastPara="1" wrap="square" lIns="91425" tIns="45700" rIns="91425" bIns="45700" anchor="t" anchorCtr="0">
            <a:spAutoFit/>
          </a:bodyPr>
          <a:lstStyle>
            <a:defPPr>
              <a:defRPr lang="uk-UA"/>
            </a:defPPr>
            <a:lvl1pPr marL="50800" lvl="0">
              <a:buClr>
                <a:srgbClr val="D28653"/>
              </a:buClr>
              <a:buSzPts val="2800"/>
              <a:defRPr sz="2200" b="1" cap="all">
                <a:solidFill>
                  <a:srgbClr val="D28653"/>
                </a:solidFill>
                <a:latin typeface="Commissioner" panose="020B0604020202020204" charset="0"/>
                <a:ea typeface="Commissioner"/>
                <a:cs typeface="Commissioner"/>
              </a:defRPr>
            </a:lvl1pPr>
          </a:lstStyle>
          <a:p>
            <a:pPr algn="just"/>
            <a:r>
              <a:rPr lang="uk-UA" noProof="0" dirty="0">
                <a:sym typeface="Commissioner"/>
              </a:rPr>
              <a:t>15. Релігія та культура</a:t>
            </a:r>
          </a:p>
        </p:txBody>
      </p:sp>
      <p:sp>
        <p:nvSpPr>
          <p:cNvPr id="9" name="Google Shape;109;p3">
            <a:extLst>
              <a:ext uri="{FF2B5EF4-FFF2-40B4-BE49-F238E27FC236}">
                <a16:creationId xmlns:a16="http://schemas.microsoft.com/office/drawing/2014/main" id="{A6B69714-6460-E1CC-AF1D-D78032D5266C}"/>
              </a:ext>
            </a:extLst>
          </p:cNvPr>
          <p:cNvSpPr/>
          <p:nvPr/>
        </p:nvSpPr>
        <p:spPr>
          <a:xfrm>
            <a:off x="539620" y="5607415"/>
            <a:ext cx="9452026" cy="387269"/>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a:ea typeface="Commissioner"/>
                <a:cs typeface="Commissioner"/>
              </a:rPr>
              <a:t>Ми поважаємо та цінуємо різноманіття культур та релігій, які представлені у всіх громадах присутності нашого бізнесу.</a:t>
            </a:r>
          </a:p>
        </p:txBody>
      </p:sp>
      <p:sp>
        <p:nvSpPr>
          <p:cNvPr id="12" name="Google Shape;109;p3">
            <a:extLst>
              <a:ext uri="{FF2B5EF4-FFF2-40B4-BE49-F238E27FC236}">
                <a16:creationId xmlns:a16="http://schemas.microsoft.com/office/drawing/2014/main" id="{3F7884D9-2D8D-1C0F-7D28-3C5C1DF5285F}"/>
              </a:ext>
            </a:extLst>
          </p:cNvPr>
          <p:cNvSpPr/>
          <p:nvPr/>
        </p:nvSpPr>
        <p:spPr>
          <a:xfrm>
            <a:off x="539620" y="6128921"/>
            <a:ext cx="9452026" cy="433287"/>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a:ea typeface="Commissioner"/>
                <a:cs typeface="Commissioner"/>
              </a:rPr>
              <a:t>Повага до всіх релігій та вірувань створює відкриту та дружню атмосферу всередині компанії. Для нас немає «правильних» чи «неправильних» релігій та вірувань.</a:t>
            </a:r>
          </a:p>
        </p:txBody>
      </p:sp>
    </p:spTree>
    <p:extLst>
      <p:ext uri="{BB962C8B-B14F-4D97-AF65-F5344CB8AC3E}">
        <p14:creationId xmlns:p14="http://schemas.microsoft.com/office/powerpoint/2010/main" val="2057409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7;p3"/>
          <p:cNvSpPr txBox="1"/>
          <p:nvPr/>
        </p:nvSpPr>
        <p:spPr>
          <a:xfrm>
            <a:off x="327509" y="267047"/>
            <a:ext cx="9915948" cy="523180"/>
          </a:xfrm>
          <a:prstGeom prst="rect">
            <a:avLst/>
          </a:prstGeom>
          <a:noFill/>
          <a:ln>
            <a:noFill/>
          </a:ln>
        </p:spPr>
        <p:txBody>
          <a:bodyPr spcFirstLastPara="1" wrap="square" lIns="91425" tIns="45700" rIns="91425" bIns="45700" anchor="t" anchorCtr="0">
            <a:spAutoFit/>
          </a:bodyPr>
          <a:lstStyle>
            <a:defPPr>
              <a:defRPr lang="uk-UA"/>
            </a:defPPr>
            <a:lvl1pPr marL="50800" lvl="0">
              <a:buClr>
                <a:srgbClr val="D28653"/>
              </a:buClr>
              <a:buSzPts val="2800"/>
              <a:defRPr sz="2200" b="1" cap="all">
                <a:solidFill>
                  <a:srgbClr val="D28653"/>
                </a:solidFill>
                <a:latin typeface="Commissioner" panose="020B0604020202020204" charset="0"/>
                <a:ea typeface="Commissioner"/>
                <a:cs typeface="Commissioner"/>
              </a:defRPr>
            </a:lvl1pPr>
          </a:lstStyle>
          <a:p>
            <a:r>
              <a:rPr lang="uk-UA" noProof="0" dirty="0">
                <a:sym typeface="Commissioner"/>
              </a:rPr>
              <a:t>16. Сексуальна орієнтація</a:t>
            </a:r>
          </a:p>
        </p:txBody>
      </p:sp>
      <p:sp>
        <p:nvSpPr>
          <p:cNvPr id="4" name="Google Shape;109;p3"/>
          <p:cNvSpPr/>
          <p:nvPr/>
        </p:nvSpPr>
        <p:spPr>
          <a:xfrm>
            <a:off x="463776" y="697894"/>
            <a:ext cx="9452026" cy="559406"/>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r>
              <a:rPr lang="uk-UA" sz="1200" noProof="0" dirty="0">
                <a:latin typeface="Commissioner" panose="020B0604020202020204" charset="0"/>
                <a:ea typeface="Commissioner"/>
                <a:cs typeface="Commissioner"/>
              </a:rPr>
              <a:t>Ми гарантуємо всім працівникам, незалежно від їх сексуальної орієнтації, що ми поважаємо їх приватне життя, та воно не може впливати на ставлення до співробітників з боку інших працівників чи компанії.</a:t>
            </a:r>
          </a:p>
        </p:txBody>
      </p:sp>
      <p:pic>
        <p:nvPicPr>
          <p:cNvPr id="6" name="Рисунок 5">
            <a:extLst>
              <a:ext uri="{FF2B5EF4-FFF2-40B4-BE49-F238E27FC236}">
                <a16:creationId xmlns:a16="http://schemas.microsoft.com/office/drawing/2014/main" id="{9E7CB7E9-5348-C383-48F8-CEFC63A74B57}"/>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60057" y="7043758"/>
            <a:ext cx="531756" cy="515917"/>
          </a:xfrm>
          <a:prstGeom prst="rect">
            <a:avLst/>
          </a:prstGeom>
          <a:effectLst/>
        </p:spPr>
      </p:pic>
      <p:sp>
        <p:nvSpPr>
          <p:cNvPr id="7" name="Google Shape;107;p3">
            <a:extLst>
              <a:ext uri="{FF2B5EF4-FFF2-40B4-BE49-F238E27FC236}">
                <a16:creationId xmlns:a16="http://schemas.microsoft.com/office/drawing/2014/main" id="{15215CE0-068E-D3CF-8AB7-94BE06590286}"/>
              </a:ext>
            </a:extLst>
          </p:cNvPr>
          <p:cNvSpPr txBox="1"/>
          <p:nvPr/>
        </p:nvSpPr>
        <p:spPr>
          <a:xfrm>
            <a:off x="327509" y="1699297"/>
            <a:ext cx="9915948" cy="430847"/>
          </a:xfrm>
          <a:prstGeom prst="rect">
            <a:avLst/>
          </a:prstGeom>
          <a:noFill/>
          <a:ln>
            <a:noFill/>
          </a:ln>
        </p:spPr>
        <p:txBody>
          <a:bodyPr spcFirstLastPara="1" wrap="square" lIns="91425" tIns="45700" rIns="91425" bIns="45700" anchor="t" anchorCtr="0">
            <a:spAutoFit/>
          </a:bodyPr>
          <a:lstStyle>
            <a:defPPr>
              <a:defRPr lang="uk-UA"/>
            </a:defPPr>
            <a:lvl1pPr marL="50800" lvl="0">
              <a:buClr>
                <a:srgbClr val="D28653"/>
              </a:buClr>
              <a:buSzPts val="2800"/>
              <a:defRPr sz="2200" b="1" cap="all">
                <a:solidFill>
                  <a:srgbClr val="D28653"/>
                </a:solidFill>
                <a:latin typeface="Commissioner" panose="020B0604020202020204" charset="0"/>
                <a:ea typeface="Commissioner"/>
                <a:cs typeface="Commissioner"/>
              </a:defRPr>
            </a:lvl1pPr>
          </a:lstStyle>
          <a:p>
            <a:r>
              <a:rPr lang="uk-UA" noProof="0" dirty="0">
                <a:sym typeface="Commissioner"/>
              </a:rPr>
              <a:t>17. </a:t>
            </a:r>
            <a:r>
              <a:rPr lang="uk-UA" noProof="0" dirty="0"/>
              <a:t>Расова, національна та етнічна приналежність</a:t>
            </a:r>
            <a:endParaRPr lang="uk-UA" noProof="0" dirty="0">
              <a:sym typeface="Commissioner"/>
            </a:endParaRPr>
          </a:p>
        </p:txBody>
      </p:sp>
      <p:sp>
        <p:nvSpPr>
          <p:cNvPr id="8" name="Google Shape;109;p3">
            <a:extLst>
              <a:ext uri="{FF2B5EF4-FFF2-40B4-BE49-F238E27FC236}">
                <a16:creationId xmlns:a16="http://schemas.microsoft.com/office/drawing/2014/main" id="{7A5C0B28-031E-8757-09BA-5E5BBD14AB31}"/>
              </a:ext>
            </a:extLst>
          </p:cNvPr>
          <p:cNvSpPr/>
          <p:nvPr/>
        </p:nvSpPr>
        <p:spPr>
          <a:xfrm>
            <a:off x="463776" y="2239089"/>
            <a:ext cx="9452026" cy="523230"/>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r>
              <a:rPr lang="uk-UA" sz="1200" noProof="0" dirty="0">
                <a:latin typeface="Commissioner"/>
                <a:ea typeface="Commissioner"/>
                <a:cs typeface="Commissioner"/>
              </a:rPr>
              <a:t>Україна - багатонаціональна країна, і ми як компанія національного масштабу, поважаємо право всіх рас, національностей чи етнічних груп на гідну роботу та справедливу оплату праці.</a:t>
            </a:r>
          </a:p>
        </p:txBody>
      </p:sp>
      <p:sp>
        <p:nvSpPr>
          <p:cNvPr id="9" name="Google Shape;109;p3">
            <a:extLst>
              <a:ext uri="{FF2B5EF4-FFF2-40B4-BE49-F238E27FC236}">
                <a16:creationId xmlns:a16="http://schemas.microsoft.com/office/drawing/2014/main" id="{42466C8F-113C-A05C-0EF5-3D60531B8BF3}"/>
              </a:ext>
            </a:extLst>
          </p:cNvPr>
          <p:cNvSpPr/>
          <p:nvPr/>
        </p:nvSpPr>
        <p:spPr>
          <a:xfrm>
            <a:off x="473346" y="2962985"/>
            <a:ext cx="9452026" cy="381578"/>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r>
              <a:rPr lang="uk-UA" sz="1200" noProof="0" dirty="0">
                <a:latin typeface="Commissioner"/>
                <a:ea typeface="Commissioner"/>
                <a:cs typeface="Commissioner"/>
              </a:rPr>
              <a:t>Ми не підтримуємо жодних стереотипів щодо різних рас та національностей.</a:t>
            </a:r>
          </a:p>
        </p:txBody>
      </p:sp>
      <p:sp>
        <p:nvSpPr>
          <p:cNvPr id="10" name="Google Shape;109;p3">
            <a:extLst>
              <a:ext uri="{FF2B5EF4-FFF2-40B4-BE49-F238E27FC236}">
                <a16:creationId xmlns:a16="http://schemas.microsoft.com/office/drawing/2014/main" id="{46F5D3D6-BB9A-984E-4567-708994DCF295}"/>
              </a:ext>
            </a:extLst>
          </p:cNvPr>
          <p:cNvSpPr/>
          <p:nvPr/>
        </p:nvSpPr>
        <p:spPr>
          <a:xfrm>
            <a:off x="473346" y="3576854"/>
            <a:ext cx="9452026" cy="381579"/>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r>
              <a:rPr lang="uk-UA" sz="1200" noProof="0" dirty="0">
                <a:latin typeface="Commissioner"/>
                <a:ea typeface="Commissioner"/>
                <a:cs typeface="Commissioner"/>
              </a:rPr>
              <a:t>Расові, національні чи етнічні ознаки не можуть впливати на процес відбору та прийому на роботу працівників.</a:t>
            </a:r>
          </a:p>
        </p:txBody>
      </p:sp>
      <p:sp>
        <p:nvSpPr>
          <p:cNvPr id="11" name="Google Shape;107;p3">
            <a:extLst>
              <a:ext uri="{FF2B5EF4-FFF2-40B4-BE49-F238E27FC236}">
                <a16:creationId xmlns:a16="http://schemas.microsoft.com/office/drawing/2014/main" id="{771FD528-6F21-C1BB-E821-AA3121406499}"/>
              </a:ext>
            </a:extLst>
          </p:cNvPr>
          <p:cNvSpPr txBox="1"/>
          <p:nvPr/>
        </p:nvSpPr>
        <p:spPr>
          <a:xfrm>
            <a:off x="387932" y="4318750"/>
            <a:ext cx="9915948" cy="430847"/>
          </a:xfrm>
          <a:prstGeom prst="rect">
            <a:avLst/>
          </a:prstGeom>
          <a:noFill/>
          <a:ln>
            <a:noFill/>
          </a:ln>
        </p:spPr>
        <p:txBody>
          <a:bodyPr spcFirstLastPara="1" wrap="square" lIns="91425" tIns="45700" rIns="91425" bIns="45700" anchor="t" anchorCtr="0">
            <a:spAutoFit/>
          </a:bodyPr>
          <a:lstStyle>
            <a:defPPr>
              <a:defRPr lang="uk-UA"/>
            </a:defPPr>
            <a:lvl1pPr marL="50800" lvl="0">
              <a:buClr>
                <a:srgbClr val="D28653"/>
              </a:buClr>
              <a:buSzPts val="2800"/>
              <a:defRPr sz="2200" b="1" cap="all">
                <a:solidFill>
                  <a:srgbClr val="D28653"/>
                </a:solidFill>
                <a:latin typeface="Commissioner" panose="020B0604020202020204" charset="0"/>
                <a:ea typeface="Commissioner"/>
                <a:cs typeface="Commissioner"/>
              </a:defRPr>
            </a:lvl1pPr>
          </a:lstStyle>
          <a:p>
            <a:r>
              <a:rPr lang="uk-UA" noProof="0" dirty="0">
                <a:sym typeface="Commissioner"/>
              </a:rPr>
              <a:t>18. Прикінцеві положення</a:t>
            </a:r>
          </a:p>
        </p:txBody>
      </p:sp>
      <p:sp>
        <p:nvSpPr>
          <p:cNvPr id="12" name="Google Shape;109;p3">
            <a:extLst>
              <a:ext uri="{FF2B5EF4-FFF2-40B4-BE49-F238E27FC236}">
                <a16:creationId xmlns:a16="http://schemas.microsoft.com/office/drawing/2014/main" id="{968FF0C1-C84C-3E77-6215-FA1A0DCC8C59}"/>
              </a:ext>
            </a:extLst>
          </p:cNvPr>
          <p:cNvSpPr/>
          <p:nvPr/>
        </p:nvSpPr>
        <p:spPr>
          <a:xfrm>
            <a:off x="473346" y="4790932"/>
            <a:ext cx="9452026" cy="430848"/>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r>
              <a:rPr lang="uk-UA" sz="1200" noProof="0" dirty="0">
                <a:latin typeface="Commissioner"/>
                <a:ea typeface="Commissioner"/>
                <a:cs typeface="Commissioner"/>
              </a:rPr>
              <a:t>Працівники компанії зобов’язані ознайомитися та вивчити цю Політику і неухильно дотримуватися вимог, встановлених нею.</a:t>
            </a:r>
          </a:p>
        </p:txBody>
      </p:sp>
      <p:sp>
        <p:nvSpPr>
          <p:cNvPr id="13" name="Google Shape;109;p3">
            <a:extLst>
              <a:ext uri="{FF2B5EF4-FFF2-40B4-BE49-F238E27FC236}">
                <a16:creationId xmlns:a16="http://schemas.microsoft.com/office/drawing/2014/main" id="{24ED2033-2944-55CF-4D2A-5433156F078F}"/>
              </a:ext>
            </a:extLst>
          </p:cNvPr>
          <p:cNvSpPr/>
          <p:nvPr/>
        </p:nvSpPr>
        <p:spPr>
          <a:xfrm>
            <a:off x="473346" y="5338612"/>
            <a:ext cx="9452026" cy="430848"/>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r>
              <a:rPr lang="uk-UA" sz="1200" noProof="0" dirty="0">
                <a:latin typeface="Commissioner"/>
                <a:ea typeface="Commissioner"/>
                <a:cs typeface="Commissioner"/>
              </a:rPr>
              <a:t>Керівники структурних підрозділів несуть персональну відповідальність за ознайомлення підлеглих працівників з цією Політикою.</a:t>
            </a:r>
          </a:p>
        </p:txBody>
      </p:sp>
      <p:sp>
        <p:nvSpPr>
          <p:cNvPr id="14" name="Google Shape;109;p3">
            <a:extLst>
              <a:ext uri="{FF2B5EF4-FFF2-40B4-BE49-F238E27FC236}">
                <a16:creationId xmlns:a16="http://schemas.microsoft.com/office/drawing/2014/main" id="{C99AB01D-E0A4-A384-4827-EFE2A21C9A2D}"/>
              </a:ext>
            </a:extLst>
          </p:cNvPr>
          <p:cNvSpPr/>
          <p:nvPr/>
        </p:nvSpPr>
        <p:spPr>
          <a:xfrm>
            <a:off x="473346" y="5906961"/>
            <a:ext cx="9452026" cy="430848"/>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r>
              <a:rPr lang="uk-UA" sz="1200" noProof="0" dirty="0">
                <a:latin typeface="Commissioner"/>
                <a:ea typeface="Commissioner"/>
                <a:cs typeface="Commissioner"/>
              </a:rPr>
              <a:t>Дирекція з персоналу зобов’язана організовувати періодичні навчання та тестування працівників компанії на знання цієї Політики.</a:t>
            </a:r>
          </a:p>
        </p:txBody>
      </p:sp>
      <p:sp>
        <p:nvSpPr>
          <p:cNvPr id="15" name="Google Shape;109;p3">
            <a:extLst>
              <a:ext uri="{FF2B5EF4-FFF2-40B4-BE49-F238E27FC236}">
                <a16:creationId xmlns:a16="http://schemas.microsoft.com/office/drawing/2014/main" id="{0880B9B1-7BE2-AFFE-EB84-31E5977F65E7}"/>
              </a:ext>
            </a:extLst>
          </p:cNvPr>
          <p:cNvSpPr/>
          <p:nvPr/>
        </p:nvSpPr>
        <p:spPr>
          <a:xfrm>
            <a:off x="473346" y="6491221"/>
            <a:ext cx="9452026" cy="430848"/>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r>
              <a:rPr lang="uk-UA" sz="1200" noProof="0" dirty="0">
                <a:latin typeface="Commissioner"/>
                <a:ea typeface="Commissioner"/>
                <a:cs typeface="Commissioner"/>
              </a:rPr>
              <a:t>Компанія забезпечує постійний відкритий доступ до цієї Політики шляхом розміщення її на зовнішньому сайті та на внутрішніх ресурсах компанії.</a:t>
            </a:r>
          </a:p>
        </p:txBody>
      </p:sp>
    </p:spTree>
    <p:extLst>
      <p:ext uri="{BB962C8B-B14F-4D97-AF65-F5344CB8AC3E}">
        <p14:creationId xmlns:p14="http://schemas.microsoft.com/office/powerpoint/2010/main" val="675384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7;p3"/>
          <p:cNvSpPr txBox="1"/>
          <p:nvPr/>
        </p:nvSpPr>
        <p:spPr>
          <a:xfrm>
            <a:off x="327509" y="267047"/>
            <a:ext cx="9915948" cy="523180"/>
          </a:xfrm>
          <a:prstGeom prst="rect">
            <a:avLst/>
          </a:prstGeom>
          <a:noFill/>
          <a:ln>
            <a:noFill/>
          </a:ln>
        </p:spPr>
        <p:txBody>
          <a:bodyPr spcFirstLastPara="1" wrap="square" lIns="91425" tIns="45700" rIns="91425" bIns="45700" anchor="t" anchorCtr="0">
            <a:spAutoFit/>
          </a:bodyPr>
          <a:lstStyle>
            <a:defPPr>
              <a:defRPr lang="uk-UA"/>
            </a:defPPr>
            <a:lvl1pPr marL="50800" lvl="0">
              <a:buClr>
                <a:srgbClr val="D28653"/>
              </a:buClr>
              <a:buSzPts val="2800"/>
              <a:defRPr sz="2200" b="1" cap="all">
                <a:solidFill>
                  <a:srgbClr val="D28653"/>
                </a:solidFill>
                <a:latin typeface="Commissioner" panose="020B0604020202020204" charset="0"/>
                <a:ea typeface="Commissioner"/>
                <a:cs typeface="Commissioner"/>
              </a:defRPr>
            </a:lvl1pPr>
          </a:lstStyle>
          <a:p>
            <a:r>
              <a:rPr lang="uk-UA" noProof="0" dirty="0">
                <a:sym typeface="Commissioner"/>
              </a:rPr>
              <a:t>Визначення</a:t>
            </a:r>
          </a:p>
        </p:txBody>
      </p:sp>
      <p:sp>
        <p:nvSpPr>
          <p:cNvPr id="4" name="Google Shape;109;p3"/>
          <p:cNvSpPr/>
          <p:nvPr/>
        </p:nvSpPr>
        <p:spPr>
          <a:xfrm>
            <a:off x="952500" y="848383"/>
            <a:ext cx="9290954" cy="788602"/>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lvl="0" algn="just"/>
            <a:r>
              <a:rPr lang="uk-UA" sz="1200" b="1" dirty="0">
                <a:latin typeface="Commissioner" panose="020B0604020202020204" charset="0"/>
                <a:ea typeface="Commissioner"/>
                <a:cs typeface="Commissioner"/>
              </a:rPr>
              <a:t>Д</a:t>
            </a:r>
            <a:r>
              <a:rPr lang="uk-UA" sz="1200" b="1" noProof="0" dirty="0" err="1">
                <a:latin typeface="Commissioner" panose="020B0604020202020204" charset="0"/>
                <a:ea typeface="Commissioner"/>
                <a:cs typeface="Commissioner"/>
              </a:rPr>
              <a:t>искримінація</a:t>
            </a:r>
            <a:r>
              <a:rPr lang="uk-UA" sz="1200" noProof="0" dirty="0">
                <a:latin typeface="Commissioner" panose="020B0604020202020204" charset="0"/>
                <a:ea typeface="Commissioner"/>
                <a:cs typeface="Commissioner"/>
              </a:rPr>
              <a:t> - ситуація, за якої особа та/або група осіб за їх ознаками раси, кольору шкіри, політичних, релігійних та інших переконань, статі, віку, інвалідності, етнічного та соціального походження, громадянства, сімейного та майнового стану, місця проживання, мовними або іншими ознаками можуть бути обмеженими у визнанні, реалізації або користуванні правами </a:t>
            </a:r>
            <a:r>
              <a:rPr lang="uk-UA" sz="1200" noProof="0" dirty="0">
                <a:latin typeface="Commissioner" panose="020B0604020202020204" charset="0"/>
              </a:rPr>
              <a:t>і свободами.</a:t>
            </a:r>
            <a:endParaRPr lang="uk-UA" sz="1200" noProof="0" dirty="0">
              <a:latin typeface="Commissioner" panose="020B0604020202020204" charset="0"/>
              <a:ea typeface="Commissioner"/>
              <a:cs typeface="Commissioner"/>
            </a:endParaRPr>
          </a:p>
        </p:txBody>
      </p:sp>
      <p:sp>
        <p:nvSpPr>
          <p:cNvPr id="6" name="Google Shape;109;p3"/>
          <p:cNvSpPr/>
          <p:nvPr/>
        </p:nvSpPr>
        <p:spPr>
          <a:xfrm>
            <a:off x="952499" y="1792771"/>
            <a:ext cx="9290954" cy="430848"/>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lvl="0" algn="just"/>
            <a:r>
              <a:rPr lang="uk-UA" sz="1200" b="1" dirty="0">
                <a:latin typeface="Commissioner" panose="020B0604020202020204" charset="0"/>
                <a:ea typeface="Commissioner"/>
                <a:cs typeface="Commissioner"/>
              </a:rPr>
              <a:t>П</a:t>
            </a:r>
            <a:r>
              <a:rPr lang="uk-UA" sz="1200" b="1" noProof="0" dirty="0" err="1">
                <a:latin typeface="Commissioner" panose="020B0604020202020204" charset="0"/>
                <a:ea typeface="Commissioner"/>
                <a:cs typeface="Commissioner"/>
              </a:rPr>
              <a:t>ряма</a:t>
            </a:r>
            <a:r>
              <a:rPr lang="uk-UA" sz="1200" b="1" noProof="0" dirty="0">
                <a:latin typeface="Commissioner" panose="020B0604020202020204" charset="0"/>
                <a:ea typeface="Commissioner"/>
                <a:cs typeface="Commissioner"/>
              </a:rPr>
              <a:t> дискримінація </a:t>
            </a:r>
            <a:r>
              <a:rPr lang="uk-UA" sz="1200" noProof="0" dirty="0">
                <a:latin typeface="Commissioner" panose="020B0604020202020204" charset="0"/>
                <a:ea typeface="Commissioner"/>
                <a:cs typeface="Commissioner"/>
              </a:rPr>
              <a:t>- ситуація, за якої з особою або групою осіб за їх певними ознаками поводяться менш прихильно, ніж з іншою особою або групою осіб в аналогічних ситуаціях.</a:t>
            </a:r>
          </a:p>
        </p:txBody>
      </p:sp>
      <p:sp>
        <p:nvSpPr>
          <p:cNvPr id="7" name="Google Shape;109;p3"/>
          <p:cNvSpPr/>
          <p:nvPr/>
        </p:nvSpPr>
        <p:spPr>
          <a:xfrm>
            <a:off x="952499" y="2421105"/>
            <a:ext cx="9290953" cy="638997"/>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lvl="0" algn="just"/>
            <a:r>
              <a:rPr lang="uk-UA" sz="1200" b="1" dirty="0">
                <a:latin typeface="Commissioner" panose="020B0604020202020204" charset="0"/>
                <a:ea typeface="Commissioner"/>
                <a:cs typeface="Commissioner"/>
              </a:rPr>
              <a:t>Н</a:t>
            </a:r>
            <a:r>
              <a:rPr lang="uk-UA" sz="1200" b="1" noProof="0" dirty="0" err="1">
                <a:latin typeface="Commissioner" panose="020B0604020202020204" charset="0"/>
                <a:ea typeface="Commissioner"/>
                <a:cs typeface="Commissioner"/>
              </a:rPr>
              <a:t>епряма</a:t>
            </a:r>
            <a:r>
              <a:rPr lang="uk-UA" sz="1200" b="1" noProof="0" dirty="0">
                <a:latin typeface="Commissioner" panose="020B0604020202020204" charset="0"/>
                <a:ea typeface="Commissioner"/>
                <a:cs typeface="Commissioner"/>
              </a:rPr>
              <a:t> дискримінація </a:t>
            </a:r>
            <a:r>
              <a:rPr lang="uk-UA" sz="1200" noProof="0" dirty="0">
                <a:latin typeface="Commissioner" panose="020B0604020202020204" charset="0"/>
                <a:ea typeface="Commissioner"/>
                <a:cs typeface="Commissioner"/>
              </a:rPr>
              <a:t>- ситуація, за якої внаслідок реалізації чи застосування формально нейтральних правових норм, критеріїв оцінки, правил, вимог чи практики для особи та/або групи осіб за їх певними ознаками виникають менш сприятливі умови або становище, порівняно з іншими особами або групами осіб.</a:t>
            </a:r>
          </a:p>
        </p:txBody>
      </p:sp>
      <p:sp>
        <p:nvSpPr>
          <p:cNvPr id="8" name="Google Shape;109;p3"/>
          <p:cNvSpPr/>
          <p:nvPr/>
        </p:nvSpPr>
        <p:spPr>
          <a:xfrm>
            <a:off x="964991" y="3257588"/>
            <a:ext cx="9290954" cy="359770"/>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lvl="0" algn="just"/>
            <a:r>
              <a:rPr lang="uk-UA" sz="1200" b="1" noProof="0" dirty="0">
                <a:latin typeface="Commissioner" panose="020B0604020202020204" charset="0"/>
              </a:rPr>
              <a:t>Утиск</a:t>
            </a:r>
            <a:r>
              <a:rPr lang="uk-UA" sz="1200" noProof="0" dirty="0">
                <a:latin typeface="Commissioner" panose="020B0604020202020204" charset="0"/>
              </a:rPr>
              <a:t> - </a:t>
            </a:r>
            <a:r>
              <a:rPr lang="uk-UA" sz="1200" noProof="0" dirty="0">
                <a:latin typeface="Commissioner" panose="020B0604020202020204" charset="0"/>
                <a:ea typeface="Commissioner"/>
                <a:cs typeface="Commissioner"/>
              </a:rPr>
              <a:t>небажана для особи та/або групи осіб поведінка, метою або наслідком якої є приниження їх людської гідності.</a:t>
            </a:r>
          </a:p>
        </p:txBody>
      </p:sp>
      <p:sp>
        <p:nvSpPr>
          <p:cNvPr id="9" name="Google Shape;109;p3"/>
          <p:cNvSpPr/>
          <p:nvPr/>
        </p:nvSpPr>
        <p:spPr>
          <a:xfrm>
            <a:off x="964991" y="3844221"/>
            <a:ext cx="9290954" cy="359770"/>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lvl="0" algn="just"/>
            <a:r>
              <a:rPr lang="uk-UA" sz="1200" b="1" dirty="0">
                <a:latin typeface="Commissioner" panose="020B0604020202020204" charset="0"/>
                <a:ea typeface="Commissioner"/>
                <a:cs typeface="Commissioner"/>
              </a:rPr>
              <a:t>І</a:t>
            </a:r>
            <a:r>
              <a:rPr lang="uk-UA" sz="1200" b="1" noProof="0" dirty="0" err="1">
                <a:latin typeface="Commissioner" panose="020B0604020202020204" charset="0"/>
                <a:ea typeface="Commissioner"/>
                <a:cs typeface="Commissioner"/>
              </a:rPr>
              <a:t>нклюзія</a:t>
            </a:r>
            <a:r>
              <a:rPr lang="uk-UA" sz="1200" noProof="0" dirty="0">
                <a:latin typeface="Commissioner" panose="020B0604020202020204" charset="0"/>
                <a:ea typeface="Commissioner"/>
                <a:cs typeface="Commissioner"/>
              </a:rPr>
              <a:t> - процес збільшення ступеня участі всіх громадян у соціумі.</a:t>
            </a:r>
          </a:p>
        </p:txBody>
      </p:sp>
      <p:sp>
        <p:nvSpPr>
          <p:cNvPr id="10" name="Google Shape;109;p3"/>
          <p:cNvSpPr/>
          <p:nvPr/>
        </p:nvSpPr>
        <p:spPr>
          <a:xfrm>
            <a:off x="952499" y="4370197"/>
            <a:ext cx="9290954" cy="512478"/>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lvl="0" algn="just"/>
            <a:r>
              <a:rPr lang="uk-UA" sz="1200" b="1" noProof="0" dirty="0">
                <a:latin typeface="Commissioner" panose="020B0604020202020204" charset="0"/>
                <a:ea typeface="Commissioner"/>
                <a:cs typeface="Commissioner"/>
              </a:rPr>
              <a:t>Людина з інвалідністю </a:t>
            </a:r>
            <a:r>
              <a:rPr lang="uk-UA" sz="1200" noProof="0" dirty="0">
                <a:latin typeface="Commissioner" panose="020B0604020202020204" charset="0"/>
                <a:ea typeface="Commissioner"/>
                <a:cs typeface="Commissioner"/>
              </a:rPr>
              <a:t>- особа із стійким розладом функцій організму, зумовленим захворюванням, травмою або з уродженими дефектами.</a:t>
            </a:r>
          </a:p>
        </p:txBody>
      </p:sp>
      <p:pic>
        <p:nvPicPr>
          <p:cNvPr id="11" name="Рисунок 10">
            <a:extLst>
              <a:ext uri="{FF2B5EF4-FFF2-40B4-BE49-F238E27FC236}">
                <a16:creationId xmlns:a16="http://schemas.microsoft.com/office/drawing/2014/main" id="{8A9FAD22-1A01-0D8D-7037-84D1A9AE84ED}"/>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60057" y="7043758"/>
            <a:ext cx="531756" cy="515917"/>
          </a:xfrm>
          <a:prstGeom prst="rect">
            <a:avLst/>
          </a:prstGeom>
          <a:effectLst/>
        </p:spPr>
      </p:pic>
      <p:pic>
        <p:nvPicPr>
          <p:cNvPr id="12" name="Рисунок 11">
            <a:extLst>
              <a:ext uri="{FF2B5EF4-FFF2-40B4-BE49-F238E27FC236}">
                <a16:creationId xmlns:a16="http://schemas.microsoft.com/office/drawing/2014/main" id="{BFBB9DC5-0924-B9B1-CC44-7D0DC42F0FD6}"/>
              </a:ext>
            </a:extLst>
          </p:cNvPr>
          <p:cNvPicPr>
            <a:picLocks noChangeAspect="1"/>
          </p:cNvPicPr>
          <p:nvPr/>
        </p:nvPicPr>
        <p:blipFill>
          <a:blip r:embed="rId3"/>
          <a:stretch>
            <a:fillRect/>
          </a:stretch>
        </p:blipFill>
        <p:spPr>
          <a:xfrm>
            <a:off x="330116" y="1011475"/>
            <a:ext cx="446702" cy="446702"/>
          </a:xfrm>
          <a:prstGeom prst="rect">
            <a:avLst/>
          </a:prstGeom>
        </p:spPr>
      </p:pic>
      <p:pic>
        <p:nvPicPr>
          <p:cNvPr id="13" name="Рисунок 12">
            <a:extLst>
              <a:ext uri="{FF2B5EF4-FFF2-40B4-BE49-F238E27FC236}">
                <a16:creationId xmlns:a16="http://schemas.microsoft.com/office/drawing/2014/main" id="{08991FD2-4B41-933D-F2C6-AA83E205C210}"/>
              </a:ext>
            </a:extLst>
          </p:cNvPr>
          <p:cNvPicPr>
            <a:picLocks noChangeAspect="1"/>
          </p:cNvPicPr>
          <p:nvPr/>
        </p:nvPicPr>
        <p:blipFill>
          <a:blip r:embed="rId3"/>
          <a:stretch>
            <a:fillRect/>
          </a:stretch>
        </p:blipFill>
        <p:spPr>
          <a:xfrm>
            <a:off x="327509" y="1812420"/>
            <a:ext cx="446702" cy="446702"/>
          </a:xfrm>
          <a:prstGeom prst="rect">
            <a:avLst/>
          </a:prstGeom>
        </p:spPr>
      </p:pic>
      <p:pic>
        <p:nvPicPr>
          <p:cNvPr id="14" name="Рисунок 13">
            <a:extLst>
              <a:ext uri="{FF2B5EF4-FFF2-40B4-BE49-F238E27FC236}">
                <a16:creationId xmlns:a16="http://schemas.microsoft.com/office/drawing/2014/main" id="{5468A0EE-D2E5-1CAC-2D52-15161C246717}"/>
              </a:ext>
            </a:extLst>
          </p:cNvPr>
          <p:cNvPicPr>
            <a:picLocks noChangeAspect="1"/>
          </p:cNvPicPr>
          <p:nvPr/>
        </p:nvPicPr>
        <p:blipFill>
          <a:blip r:embed="rId3"/>
          <a:stretch>
            <a:fillRect/>
          </a:stretch>
        </p:blipFill>
        <p:spPr>
          <a:xfrm>
            <a:off x="327509" y="2572703"/>
            <a:ext cx="446702" cy="446702"/>
          </a:xfrm>
          <a:prstGeom prst="rect">
            <a:avLst/>
          </a:prstGeom>
        </p:spPr>
      </p:pic>
      <p:pic>
        <p:nvPicPr>
          <p:cNvPr id="15" name="Рисунок 14">
            <a:extLst>
              <a:ext uri="{FF2B5EF4-FFF2-40B4-BE49-F238E27FC236}">
                <a16:creationId xmlns:a16="http://schemas.microsoft.com/office/drawing/2014/main" id="{D1CA35EA-491D-B8B3-134E-9A6FBAE1BBFA}"/>
              </a:ext>
            </a:extLst>
          </p:cNvPr>
          <p:cNvPicPr>
            <a:picLocks noChangeAspect="1"/>
          </p:cNvPicPr>
          <p:nvPr/>
        </p:nvPicPr>
        <p:blipFill>
          <a:blip r:embed="rId3"/>
          <a:stretch>
            <a:fillRect/>
          </a:stretch>
        </p:blipFill>
        <p:spPr>
          <a:xfrm>
            <a:off x="327509" y="3214122"/>
            <a:ext cx="446702" cy="446702"/>
          </a:xfrm>
          <a:prstGeom prst="rect">
            <a:avLst/>
          </a:prstGeom>
        </p:spPr>
      </p:pic>
      <p:pic>
        <p:nvPicPr>
          <p:cNvPr id="16" name="Рисунок 15">
            <a:extLst>
              <a:ext uri="{FF2B5EF4-FFF2-40B4-BE49-F238E27FC236}">
                <a16:creationId xmlns:a16="http://schemas.microsoft.com/office/drawing/2014/main" id="{D39A9F26-E4A8-D883-DE5A-943B8D911D53}"/>
              </a:ext>
            </a:extLst>
          </p:cNvPr>
          <p:cNvPicPr>
            <a:picLocks noChangeAspect="1"/>
          </p:cNvPicPr>
          <p:nvPr/>
        </p:nvPicPr>
        <p:blipFill>
          <a:blip r:embed="rId3"/>
          <a:stretch>
            <a:fillRect/>
          </a:stretch>
        </p:blipFill>
        <p:spPr>
          <a:xfrm>
            <a:off x="330116" y="3820415"/>
            <a:ext cx="446702" cy="446702"/>
          </a:xfrm>
          <a:prstGeom prst="rect">
            <a:avLst/>
          </a:prstGeom>
        </p:spPr>
      </p:pic>
      <p:pic>
        <p:nvPicPr>
          <p:cNvPr id="17" name="Рисунок 16">
            <a:extLst>
              <a:ext uri="{FF2B5EF4-FFF2-40B4-BE49-F238E27FC236}">
                <a16:creationId xmlns:a16="http://schemas.microsoft.com/office/drawing/2014/main" id="{3D1CEA63-D061-83A7-CE05-0F23A3484535}"/>
              </a:ext>
            </a:extLst>
          </p:cNvPr>
          <p:cNvPicPr>
            <a:picLocks noChangeAspect="1"/>
          </p:cNvPicPr>
          <p:nvPr/>
        </p:nvPicPr>
        <p:blipFill>
          <a:blip r:embed="rId3"/>
          <a:stretch>
            <a:fillRect/>
          </a:stretch>
        </p:blipFill>
        <p:spPr>
          <a:xfrm>
            <a:off x="322909" y="4426397"/>
            <a:ext cx="446702" cy="446702"/>
          </a:xfrm>
          <a:prstGeom prst="rect">
            <a:avLst/>
          </a:prstGeom>
        </p:spPr>
      </p:pic>
    </p:spTree>
    <p:extLst>
      <p:ext uri="{BB962C8B-B14F-4D97-AF65-F5344CB8AC3E}">
        <p14:creationId xmlns:p14="http://schemas.microsoft.com/office/powerpoint/2010/main" val="88351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327509" y="354133"/>
            <a:ext cx="8734425" cy="430887"/>
          </a:xfrm>
          <a:prstGeom prst="rect">
            <a:avLst/>
          </a:prstGeom>
          <a:noFill/>
        </p:spPr>
        <p:txBody>
          <a:bodyPr wrap="square" rtlCol="0">
            <a:spAutoFit/>
          </a:bodyPr>
          <a:lstStyle/>
          <a:p>
            <a:r>
              <a:rPr lang="uk-UA" sz="2200" b="1" noProof="0" dirty="0">
                <a:solidFill>
                  <a:srgbClr val="D28653"/>
                </a:solidFill>
                <a:latin typeface="Commissioner" panose="020B0604020202020204" charset="0"/>
              </a:rPr>
              <a:t>ЗМІСТ</a:t>
            </a:r>
          </a:p>
        </p:txBody>
      </p:sp>
      <p:sp>
        <p:nvSpPr>
          <p:cNvPr id="39" name="Скругленный прямоугольник 38"/>
          <p:cNvSpPr/>
          <p:nvPr/>
        </p:nvSpPr>
        <p:spPr>
          <a:xfrm>
            <a:off x="490536" y="2043301"/>
            <a:ext cx="7443789" cy="38493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uk-UA" sz="1400" b="1" noProof="0" dirty="0">
                <a:solidFill>
                  <a:schemeClr val="tx1"/>
                </a:solidFill>
                <a:latin typeface="Commissioner" panose="020B0604020202020204" charset="0"/>
              </a:rPr>
              <a:t>3. ВІДПОВІДАЛЬНІСТЬ</a:t>
            </a:r>
          </a:p>
        </p:txBody>
      </p:sp>
      <p:sp>
        <p:nvSpPr>
          <p:cNvPr id="45" name="Скругленный прямоугольник 44"/>
          <p:cNvSpPr/>
          <p:nvPr/>
        </p:nvSpPr>
        <p:spPr>
          <a:xfrm>
            <a:off x="490536" y="2590701"/>
            <a:ext cx="7443789" cy="370213"/>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uk-UA" sz="1400" b="1" noProof="0" dirty="0">
                <a:solidFill>
                  <a:schemeClr val="tx1"/>
                </a:solidFill>
                <a:latin typeface="Commissioner" panose="020B0604020202020204" charset="0"/>
              </a:rPr>
              <a:t>4. ЗАБОРОНА ДИТЯЧОЇ ПРАЦІ</a:t>
            </a:r>
          </a:p>
        </p:txBody>
      </p:sp>
      <p:sp>
        <p:nvSpPr>
          <p:cNvPr id="49" name="Скругленный прямоугольник 48"/>
          <p:cNvSpPr/>
          <p:nvPr/>
        </p:nvSpPr>
        <p:spPr>
          <a:xfrm>
            <a:off x="490536" y="1029755"/>
            <a:ext cx="7443789" cy="35447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noProof="0" dirty="0">
                <a:solidFill>
                  <a:schemeClr val="tx1"/>
                </a:solidFill>
                <a:latin typeface="Commissioner" panose="020B0604020202020204" charset="0"/>
              </a:rPr>
              <a:t>1. ЗАГАЛЬНІ ПОЛОЖЕННЯ</a:t>
            </a:r>
          </a:p>
        </p:txBody>
      </p:sp>
      <p:sp>
        <p:nvSpPr>
          <p:cNvPr id="51" name="Скругленный прямоугольник 50"/>
          <p:cNvSpPr/>
          <p:nvPr/>
        </p:nvSpPr>
        <p:spPr>
          <a:xfrm>
            <a:off x="490536" y="1536528"/>
            <a:ext cx="7443789" cy="35447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noProof="0" dirty="0">
                <a:solidFill>
                  <a:schemeClr val="tx1"/>
                </a:solidFill>
                <a:latin typeface="Commissioner" panose="020B0604020202020204" charset="0"/>
              </a:rPr>
              <a:t>2</a:t>
            </a:r>
            <a:r>
              <a:rPr lang="uk-UA" sz="1600" b="1" noProof="0" dirty="0">
                <a:solidFill>
                  <a:schemeClr val="tx1"/>
                </a:solidFill>
                <a:latin typeface="Commissioner" panose="020B0604020202020204" charset="0"/>
              </a:rPr>
              <a:t>. </a:t>
            </a:r>
            <a:r>
              <a:rPr lang="uk-UA" sz="1400" b="1" noProof="0" dirty="0">
                <a:solidFill>
                  <a:schemeClr val="tx1"/>
                </a:solidFill>
                <a:latin typeface="Commissioner" panose="020B0604020202020204" charset="0"/>
              </a:rPr>
              <a:t>СФЕРА ЗАСТОСУВАННЯ ТА СУБ’ЄКТИ ПОЛІТИКИ</a:t>
            </a:r>
          </a:p>
        </p:txBody>
      </p:sp>
      <p:sp>
        <p:nvSpPr>
          <p:cNvPr id="53" name="Скругленный прямоугольник 52"/>
          <p:cNvSpPr/>
          <p:nvPr/>
        </p:nvSpPr>
        <p:spPr>
          <a:xfrm>
            <a:off x="490533" y="6610895"/>
            <a:ext cx="7443789" cy="35447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noProof="0" dirty="0">
                <a:solidFill>
                  <a:schemeClr val="tx1"/>
                </a:solidFill>
                <a:latin typeface="Commissioner" panose="020B0604020202020204" charset="0"/>
              </a:rPr>
              <a:t>12. СТАТЬ</a:t>
            </a:r>
          </a:p>
        </p:txBody>
      </p:sp>
      <p:sp>
        <p:nvSpPr>
          <p:cNvPr id="60" name="Скругленный прямоугольник 59"/>
          <p:cNvSpPr/>
          <p:nvPr/>
        </p:nvSpPr>
        <p:spPr>
          <a:xfrm>
            <a:off x="490536" y="3113215"/>
            <a:ext cx="7443789" cy="358175"/>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noProof="0" dirty="0">
                <a:solidFill>
                  <a:schemeClr val="tx1"/>
                </a:solidFill>
                <a:latin typeface="Commissioner" panose="020B0604020202020204" charset="0"/>
              </a:rPr>
              <a:t>5. ЗАБОРОНА ПРИМУСОВОЇ ПРАЦІ</a:t>
            </a:r>
          </a:p>
        </p:txBody>
      </p:sp>
      <p:sp>
        <p:nvSpPr>
          <p:cNvPr id="61" name="Скругленный прямоугольник 60"/>
          <p:cNvSpPr/>
          <p:nvPr/>
        </p:nvSpPr>
        <p:spPr>
          <a:xfrm>
            <a:off x="490536" y="5048078"/>
            <a:ext cx="7443789" cy="383893"/>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uk-UA" sz="1400" b="1" noProof="0" dirty="0">
                <a:solidFill>
                  <a:schemeClr val="tx1"/>
                </a:solidFill>
                <a:latin typeface="Commissioner" panose="020B0604020202020204" charset="0"/>
              </a:rPr>
              <a:t>9. БЕЗПЕКА НА РОБОЧОМУ МІСЦІ</a:t>
            </a:r>
          </a:p>
        </p:txBody>
      </p:sp>
      <p:pic>
        <p:nvPicPr>
          <p:cNvPr id="19" name="Рисунок 18"/>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60057" y="7043758"/>
            <a:ext cx="531756" cy="515917"/>
          </a:xfrm>
          <a:prstGeom prst="rect">
            <a:avLst/>
          </a:prstGeom>
          <a:effectLst/>
        </p:spPr>
      </p:pic>
      <p:sp>
        <p:nvSpPr>
          <p:cNvPr id="2" name="Місце для номера слайда 1"/>
          <p:cNvSpPr>
            <a:spLocks noGrp="1"/>
          </p:cNvSpPr>
          <p:nvPr>
            <p:ph type="sldNum" sz="quarter" idx="12"/>
          </p:nvPr>
        </p:nvSpPr>
        <p:spPr/>
        <p:txBody>
          <a:bodyPr/>
          <a:lstStyle/>
          <a:p>
            <a:fld id="{AB85DA5C-DB0D-446C-8718-AAAB586D3E99}" type="slidenum">
              <a:rPr lang="uk-UA" noProof="0" smtClean="0">
                <a:latin typeface="Commissioner" panose="020B0604020202020204" charset="0"/>
              </a:rPr>
              <a:t>2</a:t>
            </a:fld>
            <a:endParaRPr lang="uk-UA" noProof="0" dirty="0">
              <a:latin typeface="Commissioner" panose="020B0604020202020204" charset="0"/>
            </a:endParaRPr>
          </a:p>
        </p:txBody>
      </p:sp>
      <p:sp>
        <p:nvSpPr>
          <p:cNvPr id="12" name="Скругленный прямоугольник 59"/>
          <p:cNvSpPr/>
          <p:nvPr/>
        </p:nvSpPr>
        <p:spPr>
          <a:xfrm>
            <a:off x="490535" y="3570170"/>
            <a:ext cx="7443789" cy="358175"/>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noProof="0" dirty="0">
                <a:solidFill>
                  <a:schemeClr val="tx1"/>
                </a:solidFill>
                <a:latin typeface="Commissioner" panose="020B0604020202020204" charset="0"/>
              </a:rPr>
              <a:t>6. ЗАРОБІТНА ПЛАТА</a:t>
            </a:r>
          </a:p>
        </p:txBody>
      </p:sp>
      <p:sp>
        <p:nvSpPr>
          <p:cNvPr id="13" name="Скругленный прямоугольник 59"/>
          <p:cNvSpPr/>
          <p:nvPr/>
        </p:nvSpPr>
        <p:spPr>
          <a:xfrm>
            <a:off x="490534" y="4076943"/>
            <a:ext cx="7443789" cy="358175"/>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noProof="0" dirty="0">
                <a:solidFill>
                  <a:schemeClr val="tx1"/>
                </a:solidFill>
                <a:latin typeface="Commissioner" panose="020B0604020202020204" charset="0"/>
              </a:rPr>
              <a:t>7. БАЛАНС МІЖ РОБОТОЮ ТА ОСОБИСТИМ ЖИТТЯМ</a:t>
            </a:r>
          </a:p>
        </p:txBody>
      </p:sp>
      <p:sp>
        <p:nvSpPr>
          <p:cNvPr id="14" name="Скругленный прямоугольник 59"/>
          <p:cNvSpPr/>
          <p:nvPr/>
        </p:nvSpPr>
        <p:spPr>
          <a:xfrm>
            <a:off x="490534" y="4527434"/>
            <a:ext cx="7443789" cy="358175"/>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noProof="0" dirty="0">
                <a:solidFill>
                  <a:schemeClr val="tx1"/>
                </a:solidFill>
                <a:latin typeface="Commissioner" panose="020B0604020202020204" charset="0"/>
              </a:rPr>
              <a:t>8. СВОБОДА ОБ’ЄДНАНЬ</a:t>
            </a:r>
          </a:p>
        </p:txBody>
      </p:sp>
      <p:sp>
        <p:nvSpPr>
          <p:cNvPr id="15" name="Скругленный прямоугольник 60"/>
          <p:cNvSpPr/>
          <p:nvPr/>
        </p:nvSpPr>
        <p:spPr>
          <a:xfrm>
            <a:off x="490533" y="5551147"/>
            <a:ext cx="7443789" cy="383893"/>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uk-UA" sz="1400" b="1" noProof="0" dirty="0">
                <a:solidFill>
                  <a:schemeClr val="tx1"/>
                </a:solidFill>
                <a:latin typeface="Commissioner" panose="020B0604020202020204" charset="0"/>
              </a:rPr>
              <a:t>10. ЗАБОРОНА ДИСКРИМІНАЦІЇ</a:t>
            </a:r>
          </a:p>
        </p:txBody>
      </p:sp>
      <p:sp>
        <p:nvSpPr>
          <p:cNvPr id="16" name="Скругленный прямоугольник 60"/>
          <p:cNvSpPr/>
          <p:nvPr/>
        </p:nvSpPr>
        <p:spPr>
          <a:xfrm>
            <a:off x="490533" y="6078404"/>
            <a:ext cx="7443789" cy="383893"/>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uk-UA" sz="1400" b="1" noProof="0" dirty="0">
                <a:solidFill>
                  <a:schemeClr val="tx1"/>
                </a:solidFill>
                <a:latin typeface="Commissioner" panose="020B0604020202020204" charset="0"/>
              </a:rPr>
              <a:t>11. ВІК</a:t>
            </a:r>
          </a:p>
        </p:txBody>
      </p:sp>
    </p:spTree>
    <p:extLst>
      <p:ext uri="{BB962C8B-B14F-4D97-AF65-F5344CB8AC3E}">
        <p14:creationId xmlns:p14="http://schemas.microsoft.com/office/powerpoint/2010/main" val="328577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7509" y="354133"/>
            <a:ext cx="8734425" cy="430887"/>
          </a:xfrm>
          <a:prstGeom prst="rect">
            <a:avLst/>
          </a:prstGeom>
          <a:noFill/>
        </p:spPr>
        <p:txBody>
          <a:bodyPr wrap="square" rtlCol="0">
            <a:spAutoFit/>
          </a:bodyPr>
          <a:lstStyle/>
          <a:p>
            <a:r>
              <a:rPr lang="uk-UA" sz="2200" b="1" noProof="0" dirty="0">
                <a:solidFill>
                  <a:srgbClr val="D28653"/>
                </a:solidFill>
                <a:latin typeface="Commissioner" panose="020B0604020202020204" charset="0"/>
              </a:rPr>
              <a:t>ЗМІСТ</a:t>
            </a:r>
          </a:p>
        </p:txBody>
      </p:sp>
      <p:sp>
        <p:nvSpPr>
          <p:cNvPr id="39" name="Скругленный прямоугольник 38"/>
          <p:cNvSpPr/>
          <p:nvPr/>
        </p:nvSpPr>
        <p:spPr>
          <a:xfrm>
            <a:off x="490536" y="2043301"/>
            <a:ext cx="7443789" cy="38493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uk-UA" sz="1400" b="1" noProof="0" dirty="0">
                <a:solidFill>
                  <a:schemeClr val="tx1"/>
                </a:solidFill>
                <a:latin typeface="Commissioner" panose="020B0604020202020204" charset="0"/>
              </a:rPr>
              <a:t>15. РЕЛІГІЯ ТА КУЛЬТУРА</a:t>
            </a:r>
          </a:p>
        </p:txBody>
      </p:sp>
      <p:sp>
        <p:nvSpPr>
          <p:cNvPr id="45" name="Скругленный прямоугольник 44"/>
          <p:cNvSpPr/>
          <p:nvPr/>
        </p:nvSpPr>
        <p:spPr>
          <a:xfrm>
            <a:off x="490536" y="2590701"/>
            <a:ext cx="7443789" cy="370213"/>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uk-UA" sz="1400" b="1" noProof="0" dirty="0">
                <a:solidFill>
                  <a:schemeClr val="tx1"/>
                </a:solidFill>
                <a:latin typeface="Commissioner" panose="020B0604020202020204" charset="0"/>
              </a:rPr>
              <a:t>16. СЕКСУАЛЬНА ОРІЄНТАЦІЯ</a:t>
            </a:r>
          </a:p>
        </p:txBody>
      </p:sp>
      <p:sp>
        <p:nvSpPr>
          <p:cNvPr id="49" name="Скругленный прямоугольник 48"/>
          <p:cNvSpPr/>
          <p:nvPr/>
        </p:nvSpPr>
        <p:spPr>
          <a:xfrm>
            <a:off x="490536" y="1029755"/>
            <a:ext cx="7443789" cy="35447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noProof="0" dirty="0">
                <a:solidFill>
                  <a:schemeClr val="tx1"/>
                </a:solidFill>
                <a:latin typeface="Commissioner" panose="020B0604020202020204" charset="0"/>
              </a:rPr>
              <a:t>13. ІНВАЛІДНІСТЬ</a:t>
            </a:r>
          </a:p>
        </p:txBody>
      </p:sp>
      <p:sp>
        <p:nvSpPr>
          <p:cNvPr id="51" name="Скругленный прямоугольник 50"/>
          <p:cNvSpPr/>
          <p:nvPr/>
        </p:nvSpPr>
        <p:spPr>
          <a:xfrm>
            <a:off x="490536" y="1536528"/>
            <a:ext cx="7443789" cy="35447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noProof="0" dirty="0">
                <a:solidFill>
                  <a:schemeClr val="tx1"/>
                </a:solidFill>
                <a:latin typeface="Commissioner" panose="020B0604020202020204" charset="0"/>
              </a:rPr>
              <a:t>14. ВЕТЕРАНИ ВІЙНИ, ВІЙСЬКОВОСЛУЖБОВЦІ ТА ЧЛЕНИ ЇХ СІМЕЙ</a:t>
            </a:r>
          </a:p>
        </p:txBody>
      </p:sp>
      <p:sp>
        <p:nvSpPr>
          <p:cNvPr id="60" name="Скругленный прямоугольник 59"/>
          <p:cNvSpPr/>
          <p:nvPr/>
        </p:nvSpPr>
        <p:spPr>
          <a:xfrm>
            <a:off x="490536" y="3113215"/>
            <a:ext cx="7443789" cy="358175"/>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noProof="0" dirty="0">
                <a:solidFill>
                  <a:schemeClr val="tx1"/>
                </a:solidFill>
                <a:latin typeface="Commissioner" panose="020B0604020202020204" charset="0"/>
              </a:rPr>
              <a:t>17. РАСОВА, НАЦІОНАЛЬНА ТА ЕТНІЧНА ПРИНАЛЕЖНІСТЬ</a:t>
            </a:r>
          </a:p>
        </p:txBody>
      </p:sp>
      <p:pic>
        <p:nvPicPr>
          <p:cNvPr id="19" name="Рисунок 18"/>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60057" y="7043758"/>
            <a:ext cx="531756" cy="515917"/>
          </a:xfrm>
          <a:prstGeom prst="rect">
            <a:avLst/>
          </a:prstGeom>
          <a:effectLst/>
        </p:spPr>
      </p:pic>
      <p:sp>
        <p:nvSpPr>
          <p:cNvPr id="2" name="Місце для номера слайда 1"/>
          <p:cNvSpPr>
            <a:spLocks noGrp="1"/>
          </p:cNvSpPr>
          <p:nvPr>
            <p:ph type="sldNum" sz="quarter" idx="12"/>
          </p:nvPr>
        </p:nvSpPr>
        <p:spPr/>
        <p:txBody>
          <a:bodyPr/>
          <a:lstStyle/>
          <a:p>
            <a:fld id="{AB85DA5C-DB0D-446C-8718-AAAB586D3E99}" type="slidenum">
              <a:rPr lang="uk-UA" noProof="0" smtClean="0">
                <a:latin typeface="Commissioner" panose="020B0604020202020204" charset="0"/>
              </a:rPr>
              <a:t>3</a:t>
            </a:fld>
            <a:endParaRPr lang="uk-UA" noProof="0" dirty="0">
              <a:latin typeface="Commissioner" panose="020B0604020202020204" charset="0"/>
            </a:endParaRPr>
          </a:p>
        </p:txBody>
      </p:sp>
      <p:sp>
        <p:nvSpPr>
          <p:cNvPr id="12" name="Скругленный прямоугольник 59"/>
          <p:cNvSpPr/>
          <p:nvPr/>
        </p:nvSpPr>
        <p:spPr>
          <a:xfrm>
            <a:off x="490535" y="3570170"/>
            <a:ext cx="7443789" cy="358175"/>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noProof="0" dirty="0">
                <a:solidFill>
                  <a:schemeClr val="tx1"/>
                </a:solidFill>
                <a:latin typeface="Commissioner" panose="020B0604020202020204" charset="0"/>
              </a:rPr>
              <a:t>18. ПРИКІНЦЕВІ ПОЛОЖЕННЯ</a:t>
            </a:r>
          </a:p>
        </p:txBody>
      </p:sp>
      <p:sp>
        <p:nvSpPr>
          <p:cNvPr id="13" name="Скругленный прямоугольник 59"/>
          <p:cNvSpPr/>
          <p:nvPr/>
        </p:nvSpPr>
        <p:spPr>
          <a:xfrm>
            <a:off x="490534" y="4076943"/>
            <a:ext cx="7443789" cy="358175"/>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noProof="0" dirty="0">
                <a:solidFill>
                  <a:schemeClr val="tx1"/>
                </a:solidFill>
                <a:latin typeface="Commissioner" panose="020B0604020202020204" charset="0"/>
              </a:rPr>
              <a:t>ВИЗНАЧЕННЯ</a:t>
            </a:r>
          </a:p>
        </p:txBody>
      </p:sp>
    </p:spTree>
    <p:extLst>
      <p:ext uri="{BB962C8B-B14F-4D97-AF65-F5344CB8AC3E}">
        <p14:creationId xmlns:p14="http://schemas.microsoft.com/office/powerpoint/2010/main" val="207010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номера слайда 3"/>
          <p:cNvSpPr>
            <a:spLocks noGrp="1"/>
          </p:cNvSpPr>
          <p:nvPr>
            <p:ph type="sldNum" sz="quarter" idx="12"/>
          </p:nvPr>
        </p:nvSpPr>
        <p:spPr/>
        <p:txBody>
          <a:bodyPr/>
          <a:lstStyle/>
          <a:p>
            <a:fld id="{AB85DA5C-DB0D-446C-8718-AAAB586D3E99}" type="slidenum">
              <a:rPr lang="uk-UA" noProof="0" smtClean="0">
                <a:latin typeface="Commissioner" panose="020B0604020202020204" charset="0"/>
              </a:rPr>
              <a:t>4</a:t>
            </a:fld>
            <a:endParaRPr lang="uk-UA" noProof="0" dirty="0">
              <a:latin typeface="Commissioner" panose="020B0604020202020204" charset="0"/>
            </a:endParaRPr>
          </a:p>
        </p:txBody>
      </p:sp>
      <p:sp>
        <p:nvSpPr>
          <p:cNvPr id="6" name="Google Shape;107;p3"/>
          <p:cNvSpPr txBox="1"/>
          <p:nvPr/>
        </p:nvSpPr>
        <p:spPr>
          <a:xfrm>
            <a:off x="327509" y="354133"/>
            <a:ext cx="9591300" cy="430847"/>
          </a:xfrm>
          <a:prstGeom prst="rect">
            <a:avLst/>
          </a:prstGeom>
          <a:noFill/>
          <a:ln>
            <a:noFill/>
          </a:ln>
        </p:spPr>
        <p:txBody>
          <a:bodyPr spcFirstLastPara="1" wrap="square" lIns="91425" tIns="45700" rIns="91425" bIns="45700" anchor="t" anchorCtr="0">
            <a:spAutoFit/>
          </a:bodyPr>
          <a:lstStyle/>
          <a:p>
            <a:pPr marL="50800" marR="0" lvl="0" algn="l" rtl="0">
              <a:spcBef>
                <a:spcPts val="0"/>
              </a:spcBef>
              <a:spcAft>
                <a:spcPts val="0"/>
              </a:spcAft>
              <a:buClr>
                <a:srgbClr val="D28653"/>
              </a:buClr>
              <a:buSzPts val="2800"/>
            </a:pPr>
            <a:r>
              <a:rPr lang="uk-UA" sz="2200" b="1" noProof="0" dirty="0">
                <a:solidFill>
                  <a:srgbClr val="D28653"/>
                </a:solidFill>
                <a:latin typeface="Commissioner" panose="020B0604020202020204" charset="0"/>
                <a:ea typeface="Commissioner"/>
                <a:cs typeface="Commissioner"/>
                <a:sym typeface="Commissioner"/>
              </a:rPr>
              <a:t>1. ЗАГАЛЬНІ ПОЛОЖЕННЯ</a:t>
            </a:r>
          </a:p>
        </p:txBody>
      </p:sp>
      <p:sp>
        <p:nvSpPr>
          <p:cNvPr id="8" name="Google Shape;109;p3"/>
          <p:cNvSpPr/>
          <p:nvPr/>
        </p:nvSpPr>
        <p:spPr>
          <a:xfrm>
            <a:off x="466722" y="1144236"/>
            <a:ext cx="9667877" cy="526786"/>
          </a:xfrm>
          <a:prstGeom prst="roundRect">
            <a:avLst>
              <a:gd name="adj" fmla="val 16667"/>
            </a:avLst>
          </a:prstGeom>
          <a:gradFill>
            <a:gsLst>
              <a:gs pos="0">
                <a:schemeClr val="lt1"/>
              </a:gs>
              <a:gs pos="100000">
                <a:srgbClr val="FBE4D4"/>
              </a:gs>
            </a:gsLst>
            <a:path path="circle">
              <a:fillToRect l="100000" b="100000"/>
            </a:path>
            <a:tileRect t="-100000" r="-10000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b="1" noProof="0" dirty="0">
                <a:solidFill>
                  <a:srgbClr val="0070C0"/>
                </a:solidFill>
                <a:latin typeface="Commissioner" panose="020B0604020202020204" charset="0"/>
                <a:ea typeface="Commissioner"/>
                <a:cs typeface="Commissioner"/>
              </a:rPr>
              <a:t>Політика рівних можливостей </a:t>
            </a:r>
            <a:r>
              <a:rPr lang="uk-UA" sz="1200" noProof="0" dirty="0">
                <a:solidFill>
                  <a:schemeClr val="dk1"/>
                </a:solidFill>
                <a:latin typeface="Commissioner" panose="020B0604020202020204" charset="0"/>
                <a:ea typeface="Commissioner"/>
                <a:cs typeface="Commissioner"/>
              </a:rPr>
              <a:t>– внутрішній нормативний документ ТОВ «НОВА ПОШТА» (надалі - компанія), створений з метою реалізації положень Кодексу корпоративної етики та застосовується разом з ним.</a:t>
            </a:r>
          </a:p>
        </p:txBody>
      </p:sp>
      <p:sp>
        <p:nvSpPr>
          <p:cNvPr id="17" name="Google Shape;109;p3"/>
          <p:cNvSpPr/>
          <p:nvPr/>
        </p:nvSpPr>
        <p:spPr>
          <a:xfrm>
            <a:off x="466722" y="1837014"/>
            <a:ext cx="9667876" cy="526787"/>
          </a:xfrm>
          <a:prstGeom prst="roundRect">
            <a:avLst>
              <a:gd name="adj" fmla="val 16667"/>
            </a:avLst>
          </a:prstGeom>
          <a:gradFill>
            <a:gsLst>
              <a:gs pos="0">
                <a:schemeClr val="lt1"/>
              </a:gs>
              <a:gs pos="100000">
                <a:srgbClr val="FBE4D4"/>
              </a:gs>
            </a:gsLst>
            <a:path path="circle">
              <a:fillToRect l="100000" b="100000"/>
            </a:path>
            <a:tileRect t="-100000" r="-10000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solidFill>
                  <a:schemeClr val="dk1"/>
                </a:solidFill>
                <a:latin typeface="Commissioner" panose="020B0604020202020204" charset="0"/>
                <a:ea typeface="Commissioner"/>
                <a:cs typeface="Commissioner"/>
              </a:rPr>
              <a:t>Правовою підставою цієї Політики є Закон України «Про засади запобігання та протидії дискримінації в Україні» та внутрішньо-нормативні документи: Колективний договір, Правила внутрішнього трудового розпорядку, Кодекс корпоративної етики.</a:t>
            </a:r>
          </a:p>
        </p:txBody>
      </p:sp>
      <p:sp>
        <p:nvSpPr>
          <p:cNvPr id="18" name="Google Shape;109;p3"/>
          <p:cNvSpPr/>
          <p:nvPr/>
        </p:nvSpPr>
        <p:spPr>
          <a:xfrm>
            <a:off x="466722" y="2598482"/>
            <a:ext cx="9667876" cy="938411"/>
          </a:xfrm>
          <a:prstGeom prst="roundRect">
            <a:avLst>
              <a:gd name="adj" fmla="val 16667"/>
            </a:avLst>
          </a:prstGeom>
          <a:gradFill>
            <a:gsLst>
              <a:gs pos="0">
                <a:schemeClr val="lt1"/>
              </a:gs>
              <a:gs pos="100000">
                <a:srgbClr val="FBE4D4"/>
              </a:gs>
            </a:gsLst>
            <a:path path="circle">
              <a:fillToRect l="100000" b="100000"/>
            </a:path>
            <a:tileRect t="-100000" r="-10000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solidFill>
                  <a:schemeClr val="dk1"/>
                </a:solidFill>
                <a:latin typeface="Commissioner" panose="020B0604020202020204" charset="0"/>
                <a:ea typeface="Commissioner"/>
                <a:cs typeface="Commissioner"/>
              </a:rPr>
              <a:t>В компанії заборонена будь-яка дискримінація під час прийому на роботу, оплати праці, при кар’єрному зростанні, за віковою, статевою, релігійною, національною ознакою та будь- якими іншими ознаками.</a:t>
            </a:r>
          </a:p>
          <a:p>
            <a:pPr algn="just"/>
            <a:r>
              <a:rPr lang="uk-UA" sz="1200" noProof="0" dirty="0">
                <a:solidFill>
                  <a:schemeClr val="dk1"/>
                </a:solidFill>
                <a:latin typeface="Commissioner" panose="020B0604020202020204" charset="0"/>
                <a:ea typeface="Commissioner"/>
                <a:cs typeface="Commissioner"/>
              </a:rPr>
              <a:t>Компанія визнає, що всі люди різні. Компанія згодна з тим, що відмінності між людьми можуть працювати задля досягнення більшого успіху на всіх рівнях.</a:t>
            </a:r>
            <a:endParaRPr lang="uk-UA" sz="1600" noProof="0" dirty="0">
              <a:latin typeface="Commissioner" panose="020B0604020202020204" charset="0"/>
            </a:endParaRPr>
          </a:p>
        </p:txBody>
      </p:sp>
      <p:sp>
        <p:nvSpPr>
          <p:cNvPr id="19" name="Google Shape;109;p3"/>
          <p:cNvSpPr/>
          <p:nvPr/>
        </p:nvSpPr>
        <p:spPr>
          <a:xfrm>
            <a:off x="466722" y="3723615"/>
            <a:ext cx="9667876" cy="885730"/>
          </a:xfrm>
          <a:prstGeom prst="roundRect">
            <a:avLst>
              <a:gd name="adj" fmla="val 16667"/>
            </a:avLst>
          </a:prstGeom>
          <a:gradFill>
            <a:gsLst>
              <a:gs pos="0">
                <a:schemeClr val="lt1"/>
              </a:gs>
              <a:gs pos="100000">
                <a:srgbClr val="FBE4D4"/>
              </a:gs>
            </a:gsLst>
            <a:path path="circle">
              <a:fillToRect l="100000" b="100000"/>
            </a:path>
            <a:tileRect t="-100000" r="-10000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solidFill>
                  <a:schemeClr val="dk1"/>
                </a:solidFill>
                <a:latin typeface="Commissioner" panose="020B0604020202020204" charset="0"/>
                <a:ea typeface="Commissioner"/>
                <a:cs typeface="Commissioner"/>
              </a:rPr>
              <a:t>Компанія декларує політику рівних можливостей та нульову толерантність до дискримінації при прийомі на роботу, розвитку кар'єри та у всіх виробничих процесах. Політика сприяє підвищенню рівня культури серед працівників компанії та заохочує до дотримання принципів і вимог цієї політики усіх своїх контрагентів та інших осіб, які прямо чи опосередковано перебувають у правовідносинах з компанією.</a:t>
            </a:r>
          </a:p>
        </p:txBody>
      </p:sp>
      <p:sp>
        <p:nvSpPr>
          <p:cNvPr id="20" name="Google Shape;109;p3"/>
          <p:cNvSpPr/>
          <p:nvPr/>
        </p:nvSpPr>
        <p:spPr>
          <a:xfrm>
            <a:off x="466722" y="4807278"/>
            <a:ext cx="9667876" cy="489952"/>
          </a:xfrm>
          <a:prstGeom prst="roundRect">
            <a:avLst>
              <a:gd name="adj" fmla="val 16667"/>
            </a:avLst>
          </a:prstGeom>
          <a:gradFill>
            <a:gsLst>
              <a:gs pos="0">
                <a:schemeClr val="lt1"/>
              </a:gs>
              <a:gs pos="100000">
                <a:srgbClr val="FBE4D4"/>
              </a:gs>
            </a:gsLst>
            <a:path path="circle">
              <a:fillToRect l="100000" b="100000"/>
            </a:path>
            <a:tileRect t="-100000" r="-10000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solidFill>
                  <a:schemeClr val="dk1"/>
                </a:solidFill>
                <a:latin typeface="Commissioner" panose="020B0604020202020204" charset="0"/>
                <a:ea typeface="Commissioner"/>
                <a:cs typeface="Commissioner"/>
              </a:rPr>
              <a:t>Відповідальність за організацію та координацію діяльності з реалізації положень цієї політики покладається на комплаєнс-службу спільно з дирекцією по персоналу.</a:t>
            </a:r>
          </a:p>
        </p:txBody>
      </p:sp>
      <p:pic>
        <p:nvPicPr>
          <p:cNvPr id="5" name="Рисунок 4">
            <a:extLst>
              <a:ext uri="{FF2B5EF4-FFF2-40B4-BE49-F238E27FC236}">
                <a16:creationId xmlns:a16="http://schemas.microsoft.com/office/drawing/2014/main" id="{D5F5EDD8-72B9-E48B-1700-FD314451570F}"/>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60057" y="7043758"/>
            <a:ext cx="531756" cy="515917"/>
          </a:xfrm>
          <a:prstGeom prst="rect">
            <a:avLst/>
          </a:prstGeom>
          <a:effectLst/>
        </p:spPr>
      </p:pic>
    </p:spTree>
    <p:extLst>
      <p:ext uri="{BB962C8B-B14F-4D97-AF65-F5344CB8AC3E}">
        <p14:creationId xmlns:p14="http://schemas.microsoft.com/office/powerpoint/2010/main" val="4060081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номера слайда 3"/>
          <p:cNvSpPr>
            <a:spLocks noGrp="1"/>
          </p:cNvSpPr>
          <p:nvPr>
            <p:ph type="sldNum" sz="quarter" idx="12"/>
          </p:nvPr>
        </p:nvSpPr>
        <p:spPr/>
        <p:txBody>
          <a:bodyPr/>
          <a:lstStyle/>
          <a:p>
            <a:fld id="{AB85DA5C-DB0D-446C-8718-AAAB586D3E99}" type="slidenum">
              <a:rPr lang="uk-UA" noProof="0" smtClean="0">
                <a:latin typeface="Commissioner" panose="020B0604020202020204" charset="0"/>
              </a:rPr>
              <a:t>5</a:t>
            </a:fld>
            <a:endParaRPr lang="uk-UA" noProof="0" dirty="0">
              <a:latin typeface="Commissioner" panose="020B0604020202020204" charset="0"/>
            </a:endParaRPr>
          </a:p>
        </p:txBody>
      </p:sp>
      <p:sp>
        <p:nvSpPr>
          <p:cNvPr id="6" name="Google Shape;107;p3"/>
          <p:cNvSpPr txBox="1"/>
          <p:nvPr/>
        </p:nvSpPr>
        <p:spPr>
          <a:xfrm>
            <a:off x="327509" y="354133"/>
            <a:ext cx="9591300" cy="430847"/>
          </a:xfrm>
          <a:prstGeom prst="rect">
            <a:avLst/>
          </a:prstGeom>
          <a:noFill/>
          <a:ln>
            <a:noFill/>
          </a:ln>
        </p:spPr>
        <p:txBody>
          <a:bodyPr spcFirstLastPara="1" wrap="square" lIns="91425" tIns="45700" rIns="91425" bIns="45700" anchor="t" anchorCtr="0">
            <a:spAutoFit/>
          </a:bodyPr>
          <a:lstStyle/>
          <a:p>
            <a:pPr marL="50800" marR="0" lvl="0" algn="l" rtl="0">
              <a:spcBef>
                <a:spcPts val="0"/>
              </a:spcBef>
              <a:spcAft>
                <a:spcPts val="0"/>
              </a:spcAft>
              <a:buClr>
                <a:srgbClr val="D28653"/>
              </a:buClr>
              <a:buSzPts val="2800"/>
            </a:pPr>
            <a:r>
              <a:rPr lang="uk-UA" sz="2200" b="1" noProof="0" dirty="0">
                <a:solidFill>
                  <a:srgbClr val="D28653"/>
                </a:solidFill>
                <a:latin typeface="Commissioner" panose="020B0604020202020204" charset="0"/>
                <a:ea typeface="Commissioner"/>
                <a:cs typeface="Commissioner"/>
                <a:sym typeface="Commissioner"/>
              </a:rPr>
              <a:t>1. ЗАГАЛЬНІ ПОЛОЖЕННЯ</a:t>
            </a:r>
          </a:p>
        </p:txBody>
      </p:sp>
      <p:sp>
        <p:nvSpPr>
          <p:cNvPr id="12" name="Google Shape;110;p3"/>
          <p:cNvSpPr/>
          <p:nvPr/>
        </p:nvSpPr>
        <p:spPr>
          <a:xfrm>
            <a:off x="735561" y="1692095"/>
            <a:ext cx="8980426" cy="461624"/>
          </a:xfrm>
          <a:prstGeom prst="roundRect">
            <a:avLst>
              <a:gd name="adj" fmla="val 3889"/>
            </a:avLst>
          </a:prstGeom>
          <a:solidFill>
            <a:schemeClr val="l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lvl="0" algn="just"/>
            <a:r>
              <a:rPr lang="uk-UA" sz="1200" noProof="0" dirty="0">
                <a:solidFill>
                  <a:schemeClr val="dk1"/>
                </a:solidFill>
                <a:latin typeface="Commissioner" panose="020B0604020202020204" charset="0"/>
                <a:ea typeface="Commissioner"/>
                <a:cs typeface="Commissioner"/>
              </a:rPr>
              <a:t>формування у працівників, клієнтів, контрагентів компанії однакового розуміння позиції компанії про створення рівних можливостей та усунення бар’єрів;</a:t>
            </a:r>
          </a:p>
        </p:txBody>
      </p:sp>
      <p:sp>
        <p:nvSpPr>
          <p:cNvPr id="14" name="Google Shape;110;p3"/>
          <p:cNvSpPr/>
          <p:nvPr/>
        </p:nvSpPr>
        <p:spPr>
          <a:xfrm>
            <a:off x="735561" y="2361208"/>
            <a:ext cx="8980426" cy="416152"/>
          </a:xfrm>
          <a:prstGeom prst="roundRect">
            <a:avLst>
              <a:gd name="adj" fmla="val 3889"/>
            </a:avLst>
          </a:prstGeom>
          <a:solidFill>
            <a:schemeClr val="l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lvl="0" algn="just"/>
            <a:r>
              <a:rPr lang="uk-UA" sz="1200" noProof="0" dirty="0">
                <a:solidFill>
                  <a:schemeClr val="dk1"/>
                </a:solidFill>
                <a:latin typeface="Commissioner" panose="020B0604020202020204" charset="0"/>
                <a:ea typeface="Commissioner"/>
                <a:cs typeface="Commissioner"/>
              </a:rPr>
              <a:t>підвищення обізнаності працівників щодо принципів рівності, різноманіття та інклюзивності;</a:t>
            </a:r>
          </a:p>
        </p:txBody>
      </p:sp>
      <p:sp>
        <p:nvSpPr>
          <p:cNvPr id="21" name="Google Shape;110;p3"/>
          <p:cNvSpPr/>
          <p:nvPr/>
        </p:nvSpPr>
        <p:spPr>
          <a:xfrm>
            <a:off x="748217" y="3089119"/>
            <a:ext cx="8980426" cy="461624"/>
          </a:xfrm>
          <a:prstGeom prst="roundRect">
            <a:avLst>
              <a:gd name="adj" fmla="val 3889"/>
            </a:avLst>
          </a:prstGeom>
          <a:solidFill>
            <a:schemeClr val="l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lvl="0" algn="just"/>
            <a:r>
              <a:rPr lang="uk-UA" sz="1200" noProof="0" dirty="0">
                <a:solidFill>
                  <a:schemeClr val="dk1"/>
                </a:solidFill>
                <a:latin typeface="Commissioner" panose="020B0604020202020204" charset="0"/>
                <a:ea typeface="Commissioner"/>
                <a:cs typeface="Commissioner"/>
              </a:rPr>
              <a:t>попередження будь-яких дискримінаційних дій з боку працівників компанії по відношенню до інших працівників, клієнтів та контрагентів;</a:t>
            </a:r>
          </a:p>
        </p:txBody>
      </p:sp>
      <p:sp>
        <p:nvSpPr>
          <p:cNvPr id="22" name="Google Shape;110;p3"/>
          <p:cNvSpPr/>
          <p:nvPr/>
        </p:nvSpPr>
        <p:spPr>
          <a:xfrm>
            <a:off x="735561" y="3819692"/>
            <a:ext cx="8980426" cy="962624"/>
          </a:xfrm>
          <a:prstGeom prst="roundRect">
            <a:avLst>
              <a:gd name="adj" fmla="val 3889"/>
            </a:avLst>
          </a:prstGeom>
          <a:solidFill>
            <a:schemeClr val="l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lvl="0" algn="just"/>
            <a:r>
              <a:rPr lang="uk-UA" sz="1200" noProof="0" dirty="0">
                <a:solidFill>
                  <a:schemeClr val="dk1"/>
                </a:solidFill>
                <a:latin typeface="Commissioner" panose="020B0604020202020204" charset="0"/>
                <a:ea typeface="Commissioner"/>
                <a:cs typeface="Commissioner"/>
              </a:rPr>
              <a:t>встановлення обов’язку працівників компанії знати і дотримуватися принципів рівності та вимог цієї політики, а також законодавства України щодо недопущення  формування у всіх співробітників розуміння заборони мобінгу, тобто дій, які спрямовані на приниження честі та гідності іншого працівника, його ділової репутації, у тому числі у формі психологічного та/або економічного тиску, створення стосовно працівника напруженої, ворожої, образливої атмосфери, у тому числі такої, що змушує його недооцінювати свою професійну придатність.</a:t>
            </a:r>
          </a:p>
        </p:txBody>
      </p:sp>
      <p:sp>
        <p:nvSpPr>
          <p:cNvPr id="7" name="TextBox 6">
            <a:extLst>
              <a:ext uri="{FF2B5EF4-FFF2-40B4-BE49-F238E27FC236}">
                <a16:creationId xmlns:a16="http://schemas.microsoft.com/office/drawing/2014/main" id="{D4DBBBC5-C394-0D25-5B0A-CD526228BA51}"/>
              </a:ext>
            </a:extLst>
          </p:cNvPr>
          <p:cNvSpPr txBox="1"/>
          <p:nvPr/>
        </p:nvSpPr>
        <p:spPr>
          <a:xfrm>
            <a:off x="735561" y="1100048"/>
            <a:ext cx="5347010" cy="369332"/>
          </a:xfrm>
          <a:prstGeom prst="rect">
            <a:avLst/>
          </a:prstGeom>
          <a:noFill/>
        </p:spPr>
        <p:txBody>
          <a:bodyPr wrap="square">
            <a:spAutoFit/>
          </a:bodyPr>
          <a:lstStyle/>
          <a:p>
            <a:pPr marL="0" lvl="0" indent="0" algn="l" rtl="0">
              <a:spcBef>
                <a:spcPts val="0"/>
              </a:spcBef>
              <a:spcAft>
                <a:spcPts val="0"/>
              </a:spcAft>
              <a:buNone/>
            </a:pPr>
            <a:r>
              <a:rPr lang="uk-UA" sz="1800" b="1" noProof="0" dirty="0">
                <a:solidFill>
                  <a:schemeClr val="accent5">
                    <a:lumMod val="75000"/>
                  </a:schemeClr>
                </a:solidFill>
                <a:latin typeface="Commissioner" panose="020B0604020202020204" charset="0"/>
                <a:ea typeface="Commissioner"/>
                <a:cs typeface="Commissioner"/>
                <a:sym typeface="Commissioner"/>
              </a:rPr>
              <a:t>Основною метою політики є:</a:t>
            </a:r>
          </a:p>
        </p:txBody>
      </p:sp>
      <p:pic>
        <p:nvPicPr>
          <p:cNvPr id="8" name="Рисунок 7">
            <a:extLst>
              <a:ext uri="{FF2B5EF4-FFF2-40B4-BE49-F238E27FC236}">
                <a16:creationId xmlns:a16="http://schemas.microsoft.com/office/drawing/2014/main" id="{704FEE4A-8917-3959-B2B6-094CE9BD8E8A}"/>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60057" y="7043758"/>
            <a:ext cx="531756" cy="515917"/>
          </a:xfrm>
          <a:prstGeom prst="rect">
            <a:avLst/>
          </a:prstGeom>
          <a:effectLst/>
        </p:spPr>
      </p:pic>
      <p:pic>
        <p:nvPicPr>
          <p:cNvPr id="11" name="Рисунок 10">
            <a:extLst>
              <a:ext uri="{FF2B5EF4-FFF2-40B4-BE49-F238E27FC236}">
                <a16:creationId xmlns:a16="http://schemas.microsoft.com/office/drawing/2014/main" id="{70221357-7FCA-7F93-97DF-E41C553F79D7}"/>
              </a:ext>
            </a:extLst>
          </p:cNvPr>
          <p:cNvPicPr>
            <a:picLocks noChangeAspect="1"/>
          </p:cNvPicPr>
          <p:nvPr/>
        </p:nvPicPr>
        <p:blipFill>
          <a:blip r:embed="rId3"/>
          <a:stretch>
            <a:fillRect/>
          </a:stretch>
        </p:blipFill>
        <p:spPr>
          <a:xfrm>
            <a:off x="206477" y="1692095"/>
            <a:ext cx="446702" cy="446702"/>
          </a:xfrm>
          <a:prstGeom prst="rect">
            <a:avLst/>
          </a:prstGeom>
        </p:spPr>
      </p:pic>
      <p:pic>
        <p:nvPicPr>
          <p:cNvPr id="16" name="Рисунок 15">
            <a:extLst>
              <a:ext uri="{FF2B5EF4-FFF2-40B4-BE49-F238E27FC236}">
                <a16:creationId xmlns:a16="http://schemas.microsoft.com/office/drawing/2014/main" id="{49336A63-53E9-2C08-33A3-9627BB2DE945}"/>
              </a:ext>
            </a:extLst>
          </p:cNvPr>
          <p:cNvPicPr>
            <a:picLocks noChangeAspect="1"/>
          </p:cNvPicPr>
          <p:nvPr/>
        </p:nvPicPr>
        <p:blipFill>
          <a:blip r:embed="rId3"/>
          <a:stretch>
            <a:fillRect/>
          </a:stretch>
        </p:blipFill>
        <p:spPr>
          <a:xfrm>
            <a:off x="206477" y="2345933"/>
            <a:ext cx="446702" cy="446702"/>
          </a:xfrm>
          <a:prstGeom prst="rect">
            <a:avLst/>
          </a:prstGeom>
        </p:spPr>
      </p:pic>
      <p:pic>
        <p:nvPicPr>
          <p:cNvPr id="17" name="Рисунок 16">
            <a:extLst>
              <a:ext uri="{FF2B5EF4-FFF2-40B4-BE49-F238E27FC236}">
                <a16:creationId xmlns:a16="http://schemas.microsoft.com/office/drawing/2014/main" id="{7B3B3E8F-4DEE-39DB-FA84-7A25BFB24A6D}"/>
              </a:ext>
            </a:extLst>
          </p:cNvPr>
          <p:cNvPicPr>
            <a:picLocks noChangeAspect="1"/>
          </p:cNvPicPr>
          <p:nvPr/>
        </p:nvPicPr>
        <p:blipFill>
          <a:blip r:embed="rId3"/>
          <a:stretch>
            <a:fillRect/>
          </a:stretch>
        </p:blipFill>
        <p:spPr>
          <a:xfrm>
            <a:off x="206477" y="3104041"/>
            <a:ext cx="446702" cy="446702"/>
          </a:xfrm>
          <a:prstGeom prst="rect">
            <a:avLst/>
          </a:prstGeom>
        </p:spPr>
      </p:pic>
      <p:pic>
        <p:nvPicPr>
          <p:cNvPr id="18" name="Рисунок 17">
            <a:extLst>
              <a:ext uri="{FF2B5EF4-FFF2-40B4-BE49-F238E27FC236}">
                <a16:creationId xmlns:a16="http://schemas.microsoft.com/office/drawing/2014/main" id="{C70695B6-FBA9-5B14-0B3E-1F6D8439758C}"/>
              </a:ext>
            </a:extLst>
          </p:cNvPr>
          <p:cNvPicPr>
            <a:picLocks noChangeAspect="1"/>
          </p:cNvPicPr>
          <p:nvPr/>
        </p:nvPicPr>
        <p:blipFill>
          <a:blip r:embed="rId3"/>
          <a:stretch>
            <a:fillRect/>
          </a:stretch>
        </p:blipFill>
        <p:spPr>
          <a:xfrm>
            <a:off x="206477" y="4116135"/>
            <a:ext cx="446702" cy="446702"/>
          </a:xfrm>
          <a:prstGeom prst="rect">
            <a:avLst/>
          </a:prstGeom>
        </p:spPr>
      </p:pic>
    </p:spTree>
    <p:extLst>
      <p:ext uri="{BB962C8B-B14F-4D97-AF65-F5344CB8AC3E}">
        <p14:creationId xmlns:p14="http://schemas.microsoft.com/office/powerpoint/2010/main" val="208811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7;p3"/>
          <p:cNvSpPr txBox="1"/>
          <p:nvPr/>
        </p:nvSpPr>
        <p:spPr>
          <a:xfrm>
            <a:off x="327509" y="354133"/>
            <a:ext cx="9591300" cy="430847"/>
          </a:xfrm>
          <a:prstGeom prst="rect">
            <a:avLst/>
          </a:prstGeom>
          <a:noFill/>
          <a:ln>
            <a:noFill/>
          </a:ln>
        </p:spPr>
        <p:txBody>
          <a:bodyPr spcFirstLastPara="1" wrap="square" lIns="91425" tIns="45700" rIns="91425" bIns="45700" anchor="t" anchorCtr="0">
            <a:spAutoFit/>
          </a:bodyPr>
          <a:lstStyle/>
          <a:p>
            <a:pPr marL="50800" lvl="0">
              <a:buClr>
                <a:srgbClr val="D28653"/>
              </a:buClr>
              <a:buSzPts val="2800"/>
            </a:pPr>
            <a:r>
              <a:rPr lang="uk-UA" sz="2200" b="1" cap="all" noProof="0" dirty="0">
                <a:solidFill>
                  <a:srgbClr val="D28653"/>
                </a:solidFill>
                <a:latin typeface="Commissioner" panose="020B0604020202020204" charset="0"/>
                <a:ea typeface="Commissioner"/>
                <a:cs typeface="Commissioner"/>
                <a:sym typeface="Commissioner"/>
              </a:rPr>
              <a:t>2. </a:t>
            </a:r>
            <a:r>
              <a:rPr lang="uk-UA" sz="2200" b="1" cap="all" noProof="0" dirty="0">
                <a:solidFill>
                  <a:srgbClr val="D28653"/>
                </a:solidFill>
                <a:latin typeface="Commissioner" panose="020B0604020202020204" charset="0"/>
                <a:ea typeface="Commissioner"/>
                <a:cs typeface="Commissioner"/>
              </a:rPr>
              <a:t>Сфера застосування та суб’єкти Політики</a:t>
            </a:r>
            <a:endParaRPr lang="uk-UA" sz="2200" b="1" cap="all" noProof="0" dirty="0">
              <a:solidFill>
                <a:srgbClr val="D28653"/>
              </a:solidFill>
              <a:latin typeface="Commissioner" panose="020B0604020202020204" charset="0"/>
              <a:ea typeface="Commissioner"/>
              <a:cs typeface="Commissioner"/>
              <a:sym typeface="Commissioner"/>
            </a:endParaRPr>
          </a:p>
        </p:txBody>
      </p:sp>
      <p:sp>
        <p:nvSpPr>
          <p:cNvPr id="6" name="Google Shape;109;p3"/>
          <p:cNvSpPr/>
          <p:nvPr/>
        </p:nvSpPr>
        <p:spPr>
          <a:xfrm>
            <a:off x="466723" y="1040756"/>
            <a:ext cx="9452026" cy="482995"/>
          </a:xfrm>
          <a:prstGeom prst="roundRect">
            <a:avLst>
              <a:gd name="adj" fmla="val 16667"/>
            </a:avLst>
          </a:prstGeom>
          <a:gradFill>
            <a:gsLst>
              <a:gs pos="0">
                <a:schemeClr val="lt1"/>
              </a:gs>
              <a:gs pos="100000">
                <a:srgbClr val="FBE4D4"/>
              </a:gs>
            </a:gsLst>
            <a:path path="circle">
              <a:fillToRect l="100000" b="100000"/>
            </a:path>
            <a:tileRect t="-100000" r="-10000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b="1" noProof="0" dirty="0">
                <a:solidFill>
                  <a:srgbClr val="0070C0"/>
                </a:solidFill>
                <a:latin typeface="Commissioner" panose="020B0604020202020204" charset="0"/>
                <a:ea typeface="Commissioner"/>
                <a:cs typeface="Commissioner"/>
              </a:rPr>
              <a:t>Політика</a:t>
            </a:r>
            <a:r>
              <a:rPr lang="uk-UA" sz="1200" noProof="0" dirty="0">
                <a:latin typeface="Commissioner" panose="020B0604020202020204" charset="0"/>
                <a:ea typeface="Commissioner"/>
                <a:cs typeface="Commissioner"/>
              </a:rPr>
              <a:t> – обов’язковий до виконання документ, дія якого поширюється на всі правовідносини як всередині компанії, так і зовні</a:t>
            </a:r>
            <a:r>
              <a:rPr lang="uk-UA" sz="1200" noProof="0" dirty="0">
                <a:latin typeface="Commissioner" panose="020B0604020202020204" charset="0"/>
                <a:ea typeface="Commissioner"/>
                <a:cs typeface="Commissioner"/>
                <a:sym typeface="Commissioner"/>
              </a:rPr>
              <a:t>. </a:t>
            </a:r>
            <a:endParaRPr lang="uk-UA" sz="1200" noProof="0" dirty="0">
              <a:latin typeface="Commissioner" panose="020B0604020202020204" charset="0"/>
              <a:ea typeface="Commissioner"/>
              <a:cs typeface="Commissioner"/>
            </a:endParaRPr>
          </a:p>
        </p:txBody>
      </p:sp>
      <p:sp>
        <p:nvSpPr>
          <p:cNvPr id="4" name="Google Shape;109;p3"/>
          <p:cNvSpPr/>
          <p:nvPr/>
        </p:nvSpPr>
        <p:spPr>
          <a:xfrm>
            <a:off x="466723" y="1779527"/>
            <a:ext cx="9452026" cy="595155"/>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lvl="0" algn="just"/>
            <a:r>
              <a:rPr lang="uk-UA" sz="1200" noProof="0" dirty="0">
                <a:latin typeface="Commissioner" panose="020B0604020202020204" charset="0"/>
                <a:ea typeface="Commissioner"/>
                <a:cs typeface="Commissioner"/>
              </a:rPr>
              <a:t>Норми політики поширюються на всіх працівників компанії, а також на третіх осіб, які прямо чи опосередковано перебувають у правовідносинах з компанією, у тому числі контрагентів, партнерів, представників, посередників, агентів, підрядників тощо.</a:t>
            </a:r>
          </a:p>
        </p:txBody>
      </p:sp>
      <p:sp>
        <p:nvSpPr>
          <p:cNvPr id="8" name="Google Shape;109;p3"/>
          <p:cNvSpPr/>
          <p:nvPr/>
        </p:nvSpPr>
        <p:spPr>
          <a:xfrm>
            <a:off x="466723" y="2630458"/>
            <a:ext cx="9452026" cy="595155"/>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Компанія очікує від своїх партнерів та контрагентів, від усіх третіх осіб, з якими співпрацює, такого ж підходу до створення умов рівних можливостей, справедливому та неупередженому ставленні один до одного.</a:t>
            </a:r>
          </a:p>
        </p:txBody>
      </p:sp>
      <p:sp>
        <p:nvSpPr>
          <p:cNvPr id="7" name="Google Shape;107;p3">
            <a:extLst>
              <a:ext uri="{FF2B5EF4-FFF2-40B4-BE49-F238E27FC236}">
                <a16:creationId xmlns:a16="http://schemas.microsoft.com/office/drawing/2014/main" id="{D3C7F2BF-2608-8700-6EA6-5474DDC4CB36}"/>
              </a:ext>
            </a:extLst>
          </p:cNvPr>
          <p:cNvSpPr txBox="1"/>
          <p:nvPr/>
        </p:nvSpPr>
        <p:spPr>
          <a:xfrm>
            <a:off x="327509" y="4118638"/>
            <a:ext cx="9591300" cy="430847"/>
          </a:xfrm>
          <a:prstGeom prst="rect">
            <a:avLst/>
          </a:prstGeom>
          <a:noFill/>
          <a:ln>
            <a:noFill/>
          </a:ln>
        </p:spPr>
        <p:txBody>
          <a:bodyPr spcFirstLastPara="1" wrap="square" lIns="91425" tIns="45700" rIns="91425" bIns="45700" anchor="t" anchorCtr="0">
            <a:spAutoFit/>
          </a:bodyPr>
          <a:lstStyle/>
          <a:p>
            <a:pPr marL="50800" lvl="0" algn="just">
              <a:buClr>
                <a:srgbClr val="D28653"/>
              </a:buClr>
              <a:buSzPts val="2800"/>
            </a:pPr>
            <a:r>
              <a:rPr lang="uk-UA" sz="2200" b="1" cap="all" noProof="0" dirty="0">
                <a:solidFill>
                  <a:srgbClr val="D28653"/>
                </a:solidFill>
                <a:latin typeface="Commissioner" panose="020B0604020202020204" charset="0"/>
                <a:ea typeface="Commissioner"/>
                <a:cs typeface="Commissioner"/>
                <a:sym typeface="Commissioner"/>
              </a:rPr>
              <a:t>3. </a:t>
            </a:r>
            <a:r>
              <a:rPr lang="uk-UA" sz="2200" b="1" cap="all" noProof="0" dirty="0">
                <a:solidFill>
                  <a:srgbClr val="D28653"/>
                </a:solidFill>
                <a:latin typeface="Commissioner" panose="020B0604020202020204" charset="0"/>
                <a:ea typeface="Commissioner"/>
                <a:cs typeface="Commissioner"/>
              </a:rPr>
              <a:t>Відповідальність</a:t>
            </a:r>
            <a:endParaRPr lang="uk-UA" sz="2200" b="1" cap="all" noProof="0" dirty="0">
              <a:solidFill>
                <a:srgbClr val="D28653"/>
              </a:solidFill>
              <a:latin typeface="Commissioner" panose="020B0604020202020204" charset="0"/>
              <a:ea typeface="Commissioner"/>
              <a:cs typeface="Commissioner"/>
              <a:sym typeface="Commissioner"/>
            </a:endParaRPr>
          </a:p>
        </p:txBody>
      </p:sp>
      <p:sp>
        <p:nvSpPr>
          <p:cNvPr id="9" name="Google Shape;109;p3">
            <a:extLst>
              <a:ext uri="{FF2B5EF4-FFF2-40B4-BE49-F238E27FC236}">
                <a16:creationId xmlns:a16="http://schemas.microsoft.com/office/drawing/2014/main" id="{5020FEA6-02F1-9932-2345-FAA6337ADB62}"/>
              </a:ext>
            </a:extLst>
          </p:cNvPr>
          <p:cNvSpPr/>
          <p:nvPr/>
        </p:nvSpPr>
        <p:spPr>
          <a:xfrm>
            <a:off x="466723" y="4955252"/>
            <a:ext cx="9452026" cy="477890"/>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Фізичні та юридичні особи, що вчиняють дискримінаційні дії - можуть понести цивільну, адміністративну та кримінальну відповідальність відповідно до Закону України «Про засади запобігання та протидії дискримінації в Україні».</a:t>
            </a:r>
          </a:p>
        </p:txBody>
      </p:sp>
      <p:sp>
        <p:nvSpPr>
          <p:cNvPr id="10" name="Google Shape;109;p3">
            <a:extLst>
              <a:ext uri="{FF2B5EF4-FFF2-40B4-BE49-F238E27FC236}">
                <a16:creationId xmlns:a16="http://schemas.microsoft.com/office/drawing/2014/main" id="{FECEB179-D83D-873F-DBC9-860224FFE93A}"/>
              </a:ext>
            </a:extLst>
          </p:cNvPr>
          <p:cNvSpPr/>
          <p:nvPr/>
        </p:nvSpPr>
        <p:spPr>
          <a:xfrm>
            <a:off x="466723" y="5650213"/>
            <a:ext cx="9452026" cy="574654"/>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Компанія залишає за собою право в порядку, передбаченому законодавством, припинити будь-яку співпрацю з юридичною або фізичною особою, яка порушує принципи цієї політики та законодавство України.</a:t>
            </a:r>
          </a:p>
        </p:txBody>
      </p:sp>
      <p:pic>
        <p:nvPicPr>
          <p:cNvPr id="11" name="Рисунок 10">
            <a:extLst>
              <a:ext uri="{FF2B5EF4-FFF2-40B4-BE49-F238E27FC236}">
                <a16:creationId xmlns:a16="http://schemas.microsoft.com/office/drawing/2014/main" id="{B51789A5-6003-4778-534F-DA007C92E890}"/>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60057" y="7043758"/>
            <a:ext cx="531756" cy="515917"/>
          </a:xfrm>
          <a:prstGeom prst="rect">
            <a:avLst/>
          </a:prstGeom>
          <a:effectLst/>
        </p:spPr>
      </p:pic>
    </p:spTree>
    <p:extLst>
      <p:ext uri="{BB962C8B-B14F-4D97-AF65-F5344CB8AC3E}">
        <p14:creationId xmlns:p14="http://schemas.microsoft.com/office/powerpoint/2010/main" val="422081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7;p3"/>
          <p:cNvSpPr txBox="1"/>
          <p:nvPr/>
        </p:nvSpPr>
        <p:spPr>
          <a:xfrm>
            <a:off x="324502" y="212032"/>
            <a:ext cx="9591300" cy="430847"/>
          </a:xfrm>
          <a:prstGeom prst="rect">
            <a:avLst/>
          </a:prstGeom>
          <a:noFill/>
          <a:ln>
            <a:noFill/>
          </a:ln>
        </p:spPr>
        <p:txBody>
          <a:bodyPr spcFirstLastPara="1" wrap="square" lIns="91425" tIns="45700" rIns="91425" bIns="45700" anchor="t" anchorCtr="0">
            <a:spAutoFit/>
          </a:bodyPr>
          <a:lstStyle>
            <a:defPPr>
              <a:defRPr lang="uk-UA"/>
            </a:defPPr>
            <a:lvl1pPr marL="50800" lvl="0">
              <a:buClr>
                <a:srgbClr val="D28653"/>
              </a:buClr>
              <a:buSzPts val="2800"/>
              <a:defRPr sz="2200" b="1" cap="all">
                <a:solidFill>
                  <a:srgbClr val="D28653"/>
                </a:solidFill>
                <a:latin typeface="Commissioner" panose="020B0604020202020204" charset="0"/>
                <a:ea typeface="Commissioner"/>
                <a:cs typeface="Commissioner"/>
              </a:defRPr>
            </a:lvl1pPr>
          </a:lstStyle>
          <a:p>
            <a:r>
              <a:rPr lang="uk-UA" noProof="0" dirty="0">
                <a:sym typeface="Commissioner"/>
              </a:rPr>
              <a:t>4. </a:t>
            </a:r>
            <a:r>
              <a:rPr lang="uk-UA" noProof="0" dirty="0"/>
              <a:t>Заборона дитячої праці</a:t>
            </a:r>
            <a:endParaRPr lang="uk-UA" noProof="0" dirty="0">
              <a:sym typeface="Commissioner"/>
            </a:endParaRPr>
          </a:p>
        </p:txBody>
      </p:sp>
      <p:sp>
        <p:nvSpPr>
          <p:cNvPr id="4" name="Google Shape;109;p3"/>
          <p:cNvSpPr/>
          <p:nvPr/>
        </p:nvSpPr>
        <p:spPr>
          <a:xfrm>
            <a:off x="463776" y="2406781"/>
            <a:ext cx="9452026" cy="452461"/>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Компанія не залучає неповнолітніх до небезпечної праці, визначеної в «Переліку важких робіт і робіт із шкідливими і небезпечними умовами праці, на яких забороняється застосування праці неповнолітніх».</a:t>
            </a:r>
          </a:p>
        </p:txBody>
      </p:sp>
      <p:sp>
        <p:nvSpPr>
          <p:cNvPr id="8" name="Google Shape;109;p3"/>
          <p:cNvSpPr/>
          <p:nvPr/>
        </p:nvSpPr>
        <p:spPr>
          <a:xfrm>
            <a:off x="463776" y="1659306"/>
            <a:ext cx="9452026" cy="545340"/>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В компанії заборонено використовувати працю дітей. Праця молоді (неповнолітніх) здійснюється у визначений чинним законодавством вік та з додержанням визначених законодавством умов.</a:t>
            </a:r>
          </a:p>
        </p:txBody>
      </p:sp>
      <p:sp>
        <p:nvSpPr>
          <p:cNvPr id="6" name="Google Shape;109;p3"/>
          <p:cNvSpPr/>
          <p:nvPr/>
        </p:nvSpPr>
        <p:spPr>
          <a:xfrm>
            <a:off x="463776" y="881000"/>
            <a:ext cx="9452026" cy="576171"/>
          </a:xfrm>
          <a:prstGeom prst="roundRect">
            <a:avLst>
              <a:gd name="adj" fmla="val 16667"/>
            </a:avLst>
          </a:prstGeom>
          <a:gradFill>
            <a:gsLst>
              <a:gs pos="0">
                <a:schemeClr val="lt1"/>
              </a:gs>
              <a:gs pos="100000">
                <a:srgbClr val="FBE4D4"/>
              </a:gs>
            </a:gsLst>
            <a:path path="circle">
              <a:fillToRect l="100000" b="100000"/>
            </a:path>
            <a:tileRect t="-100000" r="-10000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Компанія дотримується всіх відповідних вимог законодавства України та міжнародних стандартів праці, що стосуються працевлаштування неповнолітніх.</a:t>
            </a:r>
          </a:p>
        </p:txBody>
      </p:sp>
      <p:sp>
        <p:nvSpPr>
          <p:cNvPr id="7" name="Google Shape;109;p3"/>
          <p:cNvSpPr/>
          <p:nvPr/>
        </p:nvSpPr>
        <p:spPr>
          <a:xfrm>
            <a:off x="463776" y="3061377"/>
            <a:ext cx="9452026" cy="452461"/>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При використанні будь-якої праці осіб молодше 18 років компанія виконує належну оцінку ризиків та веде регулярний моніторинг здоров’я, умов і тривалості праці.</a:t>
            </a:r>
          </a:p>
        </p:txBody>
      </p:sp>
      <p:sp>
        <p:nvSpPr>
          <p:cNvPr id="9" name="Google Shape;107;p3">
            <a:extLst>
              <a:ext uri="{FF2B5EF4-FFF2-40B4-BE49-F238E27FC236}">
                <a16:creationId xmlns:a16="http://schemas.microsoft.com/office/drawing/2014/main" id="{88E6215D-DC8C-A2FA-5D4E-A1BDF0559FEC}"/>
              </a:ext>
            </a:extLst>
          </p:cNvPr>
          <p:cNvSpPr txBox="1"/>
          <p:nvPr/>
        </p:nvSpPr>
        <p:spPr>
          <a:xfrm>
            <a:off x="324502" y="4489670"/>
            <a:ext cx="9591300" cy="430847"/>
          </a:xfrm>
          <a:prstGeom prst="rect">
            <a:avLst/>
          </a:prstGeom>
          <a:noFill/>
          <a:ln>
            <a:noFill/>
          </a:ln>
        </p:spPr>
        <p:txBody>
          <a:bodyPr spcFirstLastPara="1" wrap="square" lIns="91425" tIns="45700" rIns="91425" bIns="45700" anchor="t" anchorCtr="0">
            <a:spAutoFit/>
          </a:bodyPr>
          <a:lstStyle>
            <a:defPPr>
              <a:defRPr lang="uk-UA"/>
            </a:defPPr>
            <a:lvl1pPr marL="50800" lvl="0">
              <a:buClr>
                <a:srgbClr val="D28653"/>
              </a:buClr>
              <a:buSzPts val="2800"/>
              <a:defRPr sz="2200" b="1" cap="all">
                <a:solidFill>
                  <a:srgbClr val="D28653"/>
                </a:solidFill>
                <a:latin typeface="Commissioner" panose="020B0604020202020204" charset="0"/>
                <a:ea typeface="Commissioner"/>
                <a:cs typeface="Commissioner"/>
              </a:defRPr>
            </a:lvl1pPr>
          </a:lstStyle>
          <a:p>
            <a:r>
              <a:rPr lang="uk-UA" noProof="0" dirty="0">
                <a:sym typeface="Commissioner"/>
              </a:rPr>
              <a:t>5. </a:t>
            </a:r>
            <a:r>
              <a:rPr lang="uk-UA" noProof="0" dirty="0"/>
              <a:t>Заборона примусової праці</a:t>
            </a:r>
            <a:endParaRPr lang="uk-UA" noProof="0" dirty="0">
              <a:sym typeface="Commissioner"/>
            </a:endParaRPr>
          </a:p>
        </p:txBody>
      </p:sp>
      <p:sp>
        <p:nvSpPr>
          <p:cNvPr id="10" name="Google Shape;109;p3">
            <a:extLst>
              <a:ext uri="{FF2B5EF4-FFF2-40B4-BE49-F238E27FC236}">
                <a16:creationId xmlns:a16="http://schemas.microsoft.com/office/drawing/2014/main" id="{25CFB339-D22F-2C11-3598-E502566C6428}"/>
              </a:ext>
            </a:extLst>
          </p:cNvPr>
          <p:cNvSpPr/>
          <p:nvPr/>
        </p:nvSpPr>
        <p:spPr>
          <a:xfrm>
            <a:off x="463776" y="5912194"/>
            <a:ext cx="9452026" cy="579026"/>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rPr>
              <a:t>Це включає у себе такі види примусової праці, як рабство, відпрацювання боргів або інші подібні трудові умови або ж використання праці людей, які є предметом торгівлі.</a:t>
            </a:r>
          </a:p>
        </p:txBody>
      </p:sp>
      <p:sp>
        <p:nvSpPr>
          <p:cNvPr id="11" name="Google Shape;109;p3">
            <a:extLst>
              <a:ext uri="{FF2B5EF4-FFF2-40B4-BE49-F238E27FC236}">
                <a16:creationId xmlns:a16="http://schemas.microsoft.com/office/drawing/2014/main" id="{A31D109B-AEB8-8A4A-B4B0-4224E0232E5D}"/>
              </a:ext>
            </a:extLst>
          </p:cNvPr>
          <p:cNvSpPr/>
          <p:nvPr/>
        </p:nvSpPr>
        <p:spPr>
          <a:xfrm>
            <a:off x="463776" y="5144266"/>
            <a:ext cx="9452026" cy="579026"/>
          </a:xfrm>
          <a:prstGeom prst="roundRect">
            <a:avLst>
              <a:gd name="adj" fmla="val 16667"/>
            </a:avLst>
          </a:prstGeom>
          <a:gradFill>
            <a:gsLst>
              <a:gs pos="0">
                <a:schemeClr val="lt1"/>
              </a:gs>
              <a:gs pos="100000">
                <a:srgbClr val="FBE4D4"/>
              </a:gs>
            </a:gsLst>
            <a:path path="circle">
              <a:fillToRect l="100000" b="100000"/>
            </a:path>
            <a:tileRect t="-100000" r="-10000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rPr>
              <a:t>В компанії заборонено використовувати примусову працю, під якою розуміється недобровільне виконання робіт чи надання послуг особою під загрозою застосування сили чи покарання.</a:t>
            </a:r>
          </a:p>
        </p:txBody>
      </p:sp>
      <p:pic>
        <p:nvPicPr>
          <p:cNvPr id="13" name="Рисунок 12">
            <a:extLst>
              <a:ext uri="{FF2B5EF4-FFF2-40B4-BE49-F238E27FC236}">
                <a16:creationId xmlns:a16="http://schemas.microsoft.com/office/drawing/2014/main" id="{58339AAC-8408-05B8-6CDA-7E45920B89BA}"/>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60057" y="7043758"/>
            <a:ext cx="531756" cy="515917"/>
          </a:xfrm>
          <a:prstGeom prst="rect">
            <a:avLst/>
          </a:prstGeom>
          <a:effectLst/>
        </p:spPr>
      </p:pic>
    </p:spTree>
    <p:extLst>
      <p:ext uri="{BB962C8B-B14F-4D97-AF65-F5344CB8AC3E}">
        <p14:creationId xmlns:p14="http://schemas.microsoft.com/office/powerpoint/2010/main" val="198331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7;p3"/>
          <p:cNvSpPr txBox="1"/>
          <p:nvPr/>
        </p:nvSpPr>
        <p:spPr>
          <a:xfrm>
            <a:off x="327509" y="310590"/>
            <a:ext cx="9591300" cy="430847"/>
          </a:xfrm>
          <a:prstGeom prst="rect">
            <a:avLst/>
          </a:prstGeom>
          <a:noFill/>
          <a:ln>
            <a:noFill/>
          </a:ln>
        </p:spPr>
        <p:txBody>
          <a:bodyPr spcFirstLastPara="1" wrap="square" lIns="91425" tIns="45700" rIns="91425" bIns="45700" anchor="t" anchorCtr="0">
            <a:spAutoFit/>
          </a:bodyPr>
          <a:lstStyle>
            <a:defPPr>
              <a:defRPr lang="uk-UA"/>
            </a:defPPr>
            <a:lvl1pPr marL="50800" lvl="0">
              <a:buClr>
                <a:srgbClr val="D28653"/>
              </a:buClr>
              <a:buSzPts val="2800"/>
              <a:defRPr sz="2200" b="1" cap="all">
                <a:solidFill>
                  <a:srgbClr val="D28653"/>
                </a:solidFill>
                <a:latin typeface="Commissioner" panose="020B0604020202020204" charset="0"/>
                <a:ea typeface="Commissioner"/>
                <a:cs typeface="Commissioner"/>
              </a:defRPr>
            </a:lvl1pPr>
          </a:lstStyle>
          <a:p>
            <a:r>
              <a:rPr lang="uk-UA" noProof="0" dirty="0">
                <a:sym typeface="Commissioner"/>
              </a:rPr>
              <a:t>6. </a:t>
            </a:r>
            <a:r>
              <a:rPr lang="uk-UA" noProof="0" dirty="0"/>
              <a:t>Заробітна плата</a:t>
            </a:r>
            <a:endParaRPr lang="uk-UA" noProof="0" dirty="0">
              <a:sym typeface="Commissioner"/>
            </a:endParaRPr>
          </a:p>
        </p:txBody>
      </p:sp>
      <p:sp>
        <p:nvSpPr>
          <p:cNvPr id="4" name="Google Shape;109;p3"/>
          <p:cNvSpPr/>
          <p:nvPr/>
        </p:nvSpPr>
        <p:spPr>
          <a:xfrm>
            <a:off x="427253" y="884887"/>
            <a:ext cx="9452026" cy="564772"/>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Ми забезпечуємо справедливу і конкурентоспроможну заробітну плату всім нашим працівникам відповідно до конкурентного середовища на ринку праці.</a:t>
            </a:r>
          </a:p>
        </p:txBody>
      </p:sp>
      <p:sp>
        <p:nvSpPr>
          <p:cNvPr id="7" name="Google Shape;109;p3"/>
          <p:cNvSpPr/>
          <p:nvPr/>
        </p:nvSpPr>
        <p:spPr>
          <a:xfrm>
            <a:off x="427253" y="1609023"/>
            <a:ext cx="9452026" cy="564772"/>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Ми працюємо у повній відповідності до діючого законодавства щодо заробітної плати, робочих годин та роботи в надурочний час.</a:t>
            </a:r>
          </a:p>
        </p:txBody>
      </p:sp>
      <p:sp>
        <p:nvSpPr>
          <p:cNvPr id="6" name="Google Shape;107;p3">
            <a:extLst>
              <a:ext uri="{FF2B5EF4-FFF2-40B4-BE49-F238E27FC236}">
                <a16:creationId xmlns:a16="http://schemas.microsoft.com/office/drawing/2014/main" id="{E1029B8B-632A-DDE1-0073-2267E0F332B2}"/>
              </a:ext>
            </a:extLst>
          </p:cNvPr>
          <p:cNvSpPr txBox="1"/>
          <p:nvPr/>
        </p:nvSpPr>
        <p:spPr>
          <a:xfrm>
            <a:off x="327509" y="2551928"/>
            <a:ext cx="9591300" cy="430847"/>
          </a:xfrm>
          <a:prstGeom prst="rect">
            <a:avLst/>
          </a:prstGeom>
          <a:noFill/>
          <a:ln>
            <a:noFill/>
          </a:ln>
        </p:spPr>
        <p:txBody>
          <a:bodyPr spcFirstLastPara="1" wrap="square" lIns="91425" tIns="45700" rIns="91425" bIns="45700" anchor="t" anchorCtr="0">
            <a:spAutoFit/>
          </a:bodyPr>
          <a:lstStyle>
            <a:defPPr>
              <a:defRPr lang="uk-UA"/>
            </a:defPPr>
            <a:lvl1pPr marL="50800" lvl="0">
              <a:buClr>
                <a:srgbClr val="D28653"/>
              </a:buClr>
              <a:buSzPts val="2800"/>
              <a:defRPr sz="2200" b="1" cap="all">
                <a:solidFill>
                  <a:srgbClr val="D28653"/>
                </a:solidFill>
                <a:latin typeface="Commissioner" panose="020B0604020202020204" charset="0"/>
                <a:ea typeface="Commissioner"/>
                <a:cs typeface="Commissioner"/>
              </a:defRPr>
            </a:lvl1pPr>
          </a:lstStyle>
          <a:p>
            <a:pPr algn="just"/>
            <a:r>
              <a:rPr lang="uk-UA" noProof="0" dirty="0">
                <a:sym typeface="Commissioner"/>
              </a:rPr>
              <a:t>7. </a:t>
            </a:r>
            <a:r>
              <a:rPr lang="uk-UA" noProof="0" dirty="0"/>
              <a:t>Баланс між роботою та особистим життям</a:t>
            </a:r>
            <a:endParaRPr lang="uk-UA" noProof="0" dirty="0">
              <a:sym typeface="Commissioner"/>
            </a:endParaRPr>
          </a:p>
        </p:txBody>
      </p:sp>
      <p:sp>
        <p:nvSpPr>
          <p:cNvPr id="8" name="Google Shape;109;p3">
            <a:extLst>
              <a:ext uri="{FF2B5EF4-FFF2-40B4-BE49-F238E27FC236}">
                <a16:creationId xmlns:a16="http://schemas.microsoft.com/office/drawing/2014/main" id="{B7B66D0F-1FDB-F273-CCF3-6756BF041A09}"/>
              </a:ext>
            </a:extLst>
          </p:cNvPr>
          <p:cNvSpPr/>
          <p:nvPr/>
        </p:nvSpPr>
        <p:spPr>
          <a:xfrm>
            <a:off x="466783" y="3736246"/>
            <a:ext cx="9452026" cy="512423"/>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a:ea typeface="Commissioner"/>
                <a:cs typeface="Commissioner"/>
              </a:rPr>
              <a:t>Ми суворо дотримуємося чинного законодавства України про робочий час і відпочинок. </a:t>
            </a:r>
          </a:p>
          <a:p>
            <a:pPr algn="just"/>
            <a:r>
              <a:rPr lang="uk-UA" sz="1200" noProof="0" dirty="0">
                <a:latin typeface="Commissioner"/>
                <a:ea typeface="Commissioner"/>
                <a:cs typeface="Commissioner"/>
              </a:rPr>
              <a:t>Ми враховуємо потреби працівників, які проходять військову службу, або повернулись з неї.</a:t>
            </a:r>
          </a:p>
        </p:txBody>
      </p:sp>
      <p:sp>
        <p:nvSpPr>
          <p:cNvPr id="9" name="Google Shape;109;p3">
            <a:extLst>
              <a:ext uri="{FF2B5EF4-FFF2-40B4-BE49-F238E27FC236}">
                <a16:creationId xmlns:a16="http://schemas.microsoft.com/office/drawing/2014/main" id="{FF46F1EF-4024-65E2-E2A0-D3E58F5A49F2}"/>
              </a:ext>
            </a:extLst>
          </p:cNvPr>
          <p:cNvSpPr/>
          <p:nvPr/>
        </p:nvSpPr>
        <p:spPr>
          <a:xfrm>
            <a:off x="466783" y="3080932"/>
            <a:ext cx="9452026" cy="430848"/>
          </a:xfrm>
          <a:prstGeom prst="roundRect">
            <a:avLst>
              <a:gd name="adj" fmla="val 16667"/>
            </a:avLst>
          </a:prstGeom>
          <a:gradFill>
            <a:gsLst>
              <a:gs pos="0">
                <a:schemeClr val="lt1"/>
              </a:gs>
              <a:gs pos="100000">
                <a:srgbClr val="FBE4D4"/>
              </a:gs>
            </a:gsLst>
            <a:path path="circle">
              <a:fillToRect l="100000" b="100000"/>
            </a:path>
            <a:tileRect t="-100000" r="-10000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a:ea typeface="Commissioner"/>
                <a:cs typeface="Commissioner"/>
              </a:rPr>
              <a:t>Ми розуміємо важливість забезпечення працівникам балансу між роботою та особистим життям, а також гарантуємо право на відпочинок і дозвілля.</a:t>
            </a:r>
          </a:p>
        </p:txBody>
      </p:sp>
      <p:sp>
        <p:nvSpPr>
          <p:cNvPr id="10" name="Google Shape;107;p3">
            <a:extLst>
              <a:ext uri="{FF2B5EF4-FFF2-40B4-BE49-F238E27FC236}">
                <a16:creationId xmlns:a16="http://schemas.microsoft.com/office/drawing/2014/main" id="{1ED7C95A-723F-CA1B-CE7F-639F1BCA8C4F}"/>
              </a:ext>
            </a:extLst>
          </p:cNvPr>
          <p:cNvSpPr txBox="1"/>
          <p:nvPr/>
        </p:nvSpPr>
        <p:spPr>
          <a:xfrm>
            <a:off x="387723" y="4855912"/>
            <a:ext cx="9591300" cy="430847"/>
          </a:xfrm>
          <a:prstGeom prst="rect">
            <a:avLst/>
          </a:prstGeom>
          <a:noFill/>
          <a:ln>
            <a:noFill/>
          </a:ln>
        </p:spPr>
        <p:txBody>
          <a:bodyPr spcFirstLastPara="1" wrap="square" lIns="91425" tIns="45700" rIns="91425" bIns="45700" anchor="t" anchorCtr="0">
            <a:spAutoFit/>
          </a:bodyPr>
          <a:lstStyle>
            <a:defPPr>
              <a:defRPr lang="uk-UA"/>
            </a:defPPr>
            <a:lvl1pPr marL="50800" lvl="0">
              <a:buClr>
                <a:srgbClr val="D28653"/>
              </a:buClr>
              <a:buSzPts val="2800"/>
              <a:defRPr sz="2200" b="1" cap="all">
                <a:solidFill>
                  <a:srgbClr val="D28653"/>
                </a:solidFill>
                <a:latin typeface="Commissioner" panose="020B0604020202020204" charset="0"/>
                <a:ea typeface="Commissioner"/>
                <a:cs typeface="Commissioner"/>
              </a:defRPr>
            </a:lvl1pPr>
          </a:lstStyle>
          <a:p>
            <a:pPr algn="just"/>
            <a:r>
              <a:rPr lang="uk-UA" noProof="0" dirty="0">
                <a:sym typeface="Commissioner"/>
              </a:rPr>
              <a:t>8. </a:t>
            </a:r>
            <a:r>
              <a:rPr lang="uk-UA" noProof="0" dirty="0"/>
              <a:t>Свобода об’єднань</a:t>
            </a:r>
            <a:endParaRPr lang="uk-UA" noProof="0" dirty="0">
              <a:sym typeface="Commissioner"/>
            </a:endParaRPr>
          </a:p>
        </p:txBody>
      </p:sp>
      <p:sp>
        <p:nvSpPr>
          <p:cNvPr id="11" name="Google Shape;109;p3">
            <a:extLst>
              <a:ext uri="{FF2B5EF4-FFF2-40B4-BE49-F238E27FC236}">
                <a16:creationId xmlns:a16="http://schemas.microsoft.com/office/drawing/2014/main" id="{0A564F4E-F5A8-EBE6-423A-B73B0FBA8207}"/>
              </a:ext>
            </a:extLst>
          </p:cNvPr>
          <p:cNvSpPr/>
          <p:nvPr/>
        </p:nvSpPr>
        <p:spPr>
          <a:xfrm>
            <a:off x="427253" y="6068563"/>
            <a:ext cx="9452026" cy="510436"/>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a:ea typeface="Commissioner"/>
                <a:cs typeface="Commissioner"/>
              </a:rPr>
              <a:t>Ми виступаємо проти будь-яких форм дискримінації по відношенню до профспілкових організацій та членства в профспілках.</a:t>
            </a:r>
          </a:p>
        </p:txBody>
      </p:sp>
      <p:sp>
        <p:nvSpPr>
          <p:cNvPr id="12" name="Google Shape;109;p3">
            <a:extLst>
              <a:ext uri="{FF2B5EF4-FFF2-40B4-BE49-F238E27FC236}">
                <a16:creationId xmlns:a16="http://schemas.microsoft.com/office/drawing/2014/main" id="{53D68C54-4382-32F1-6DE5-AD790A7DE81A}"/>
              </a:ext>
            </a:extLst>
          </p:cNvPr>
          <p:cNvSpPr/>
          <p:nvPr/>
        </p:nvSpPr>
        <p:spPr>
          <a:xfrm>
            <a:off x="427253" y="5374815"/>
            <a:ext cx="9452026" cy="510436"/>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a:ea typeface="Commissioner"/>
                <a:cs typeface="Commissioner"/>
              </a:rPr>
              <a:t>Ми поважаємо право наших працівників на створення профспілок і вступ в них на власний розсуд, без страху переслідування або покарання, без утисків і залякувань.</a:t>
            </a:r>
          </a:p>
        </p:txBody>
      </p:sp>
      <p:pic>
        <p:nvPicPr>
          <p:cNvPr id="13" name="Рисунок 12">
            <a:extLst>
              <a:ext uri="{FF2B5EF4-FFF2-40B4-BE49-F238E27FC236}">
                <a16:creationId xmlns:a16="http://schemas.microsoft.com/office/drawing/2014/main" id="{AAF9191D-E8BC-9594-B697-C47DBD64FD1D}"/>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60057" y="7043758"/>
            <a:ext cx="531756" cy="515917"/>
          </a:xfrm>
          <a:prstGeom prst="rect">
            <a:avLst/>
          </a:prstGeom>
          <a:effectLst/>
        </p:spPr>
      </p:pic>
    </p:spTree>
    <p:extLst>
      <p:ext uri="{BB962C8B-B14F-4D97-AF65-F5344CB8AC3E}">
        <p14:creationId xmlns:p14="http://schemas.microsoft.com/office/powerpoint/2010/main" val="417313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7;p3"/>
          <p:cNvSpPr txBox="1"/>
          <p:nvPr/>
        </p:nvSpPr>
        <p:spPr>
          <a:xfrm>
            <a:off x="327509" y="310590"/>
            <a:ext cx="9591300" cy="523200"/>
          </a:xfrm>
          <a:prstGeom prst="rect">
            <a:avLst/>
          </a:prstGeom>
          <a:noFill/>
          <a:ln>
            <a:noFill/>
          </a:ln>
        </p:spPr>
        <p:txBody>
          <a:bodyPr spcFirstLastPara="1" wrap="square" lIns="91425" tIns="45700" rIns="91425" bIns="45700" anchor="t" anchorCtr="0">
            <a:spAutoFit/>
          </a:bodyPr>
          <a:lstStyle>
            <a:defPPr>
              <a:defRPr lang="uk-UA"/>
            </a:defPPr>
            <a:lvl1pPr marL="50800" lvl="0">
              <a:buClr>
                <a:srgbClr val="D28653"/>
              </a:buClr>
              <a:buSzPts val="2800"/>
              <a:defRPr sz="2200" b="1" cap="all">
                <a:solidFill>
                  <a:srgbClr val="D28653"/>
                </a:solidFill>
                <a:latin typeface="Commissioner" panose="020B0604020202020204" charset="0"/>
                <a:ea typeface="Commissioner"/>
                <a:cs typeface="Commissioner"/>
              </a:defRPr>
            </a:lvl1pPr>
          </a:lstStyle>
          <a:p>
            <a:r>
              <a:rPr lang="uk-UA" noProof="0" dirty="0">
                <a:sym typeface="Commissioner"/>
              </a:rPr>
              <a:t>9. </a:t>
            </a:r>
            <a:r>
              <a:rPr lang="uk-UA" noProof="0" dirty="0"/>
              <a:t>Безпека на робочому місці</a:t>
            </a:r>
            <a:endParaRPr lang="uk-UA" noProof="0" dirty="0">
              <a:sym typeface="Commissioner"/>
            </a:endParaRPr>
          </a:p>
        </p:txBody>
      </p:sp>
      <p:sp>
        <p:nvSpPr>
          <p:cNvPr id="4" name="Google Shape;109;p3"/>
          <p:cNvSpPr/>
          <p:nvPr/>
        </p:nvSpPr>
        <p:spPr>
          <a:xfrm>
            <a:off x="466783" y="1387945"/>
            <a:ext cx="9452026" cy="381580"/>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Ми постійно працюємо над забезпеченням і вдосконаленням безпечної і здорової робочої атмосфери для всіх працівників.</a:t>
            </a:r>
          </a:p>
        </p:txBody>
      </p:sp>
      <p:sp>
        <p:nvSpPr>
          <p:cNvPr id="7" name="Google Shape;109;p3"/>
          <p:cNvSpPr/>
          <p:nvPr/>
        </p:nvSpPr>
        <p:spPr>
          <a:xfrm>
            <a:off x="457880" y="1931655"/>
            <a:ext cx="9452026" cy="473499"/>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Ми працюємо над виявленням ризиків, проводимо профілактичні заходи, інвестуємо в покращення умов праці та захист працівників.</a:t>
            </a:r>
          </a:p>
        </p:txBody>
      </p:sp>
      <p:sp>
        <p:nvSpPr>
          <p:cNvPr id="6" name="Google Shape;109;p3"/>
          <p:cNvSpPr/>
          <p:nvPr/>
        </p:nvSpPr>
        <p:spPr>
          <a:xfrm>
            <a:off x="457880" y="844101"/>
            <a:ext cx="9452026" cy="381579"/>
          </a:xfrm>
          <a:prstGeom prst="roundRect">
            <a:avLst>
              <a:gd name="adj" fmla="val 16667"/>
            </a:avLst>
          </a:prstGeom>
          <a:gradFill>
            <a:gsLst>
              <a:gs pos="0">
                <a:schemeClr val="lt1"/>
              </a:gs>
              <a:gs pos="100000">
                <a:srgbClr val="FBE4D4"/>
              </a:gs>
            </a:gsLst>
            <a:path path="circle">
              <a:fillToRect l="100000" b="100000"/>
            </a:path>
            <a:tileRect t="-100000" r="-10000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Працівники - це одна з ключових цінностей нашої компанії.</a:t>
            </a:r>
          </a:p>
        </p:txBody>
      </p:sp>
      <p:sp>
        <p:nvSpPr>
          <p:cNvPr id="8" name="Google Shape;109;p3"/>
          <p:cNvSpPr/>
          <p:nvPr/>
        </p:nvSpPr>
        <p:spPr>
          <a:xfrm>
            <a:off x="466783" y="2567284"/>
            <a:ext cx="9452026" cy="473499"/>
          </a:xfrm>
          <a:prstGeom prst="roundRect">
            <a:avLst>
              <a:gd name="adj" fmla="val 16667"/>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just"/>
            <a:r>
              <a:rPr lang="uk-UA" sz="1200" noProof="0" dirty="0">
                <a:latin typeface="Commissioner" panose="020B0604020202020204" charset="0"/>
                <a:ea typeface="Commissioner"/>
                <a:cs typeface="Commissioner"/>
              </a:rPr>
              <a:t>Працюємо над створенням психологічної безпеки, забороною і протидією мобінгу (цькування).  </a:t>
            </a:r>
          </a:p>
        </p:txBody>
      </p:sp>
      <p:pic>
        <p:nvPicPr>
          <p:cNvPr id="9" name="Рисунок 8">
            <a:extLst>
              <a:ext uri="{FF2B5EF4-FFF2-40B4-BE49-F238E27FC236}">
                <a16:creationId xmlns:a16="http://schemas.microsoft.com/office/drawing/2014/main" id="{07244744-39C8-53AA-1389-74A8759BA467}"/>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60057" y="7043758"/>
            <a:ext cx="531756" cy="515917"/>
          </a:xfrm>
          <a:prstGeom prst="rect">
            <a:avLst/>
          </a:prstGeom>
          <a:effectLst/>
        </p:spPr>
      </p:pic>
    </p:spTree>
    <p:extLst>
      <p:ext uri="{BB962C8B-B14F-4D97-AF65-F5344CB8AC3E}">
        <p14:creationId xmlns:p14="http://schemas.microsoft.com/office/powerpoint/2010/main" val="4266252572"/>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55115</TotalTime>
  <Words>2069</Words>
  <Application>Microsoft Office PowerPoint</Application>
  <PresentationFormat>Довільний</PresentationFormat>
  <Paragraphs>125</Paragraphs>
  <Slides>14</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14</vt:i4>
      </vt:variant>
    </vt:vector>
  </HeadingPairs>
  <TitlesOfParts>
    <vt:vector size="19" baseType="lpstr">
      <vt:lpstr>Commissioner</vt:lpstr>
      <vt:lpstr>Arial</vt:lpstr>
      <vt:lpstr>Wingdings</vt:lpstr>
      <vt:lpstr>Calibri</vt:lpstr>
      <vt:lpstr>Тема Office</vt:lpstr>
      <vt:lpstr>Політика - 8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NovaPoshta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Політика- 8 Рівні можливості</dc:title>
  <dc:creator>Моцний Михайло Станіславович</dc:creator>
  <cp:lastModifiedBy>Антошина Оксана Валеріївна</cp:lastModifiedBy>
  <cp:revision>182</cp:revision>
  <dcterms:created xsi:type="dcterms:W3CDTF">2024-08-07T13:12:55Z</dcterms:created>
  <dcterms:modified xsi:type="dcterms:W3CDTF">2026-03-30T15:32:00Z</dcterms:modified>
</cp:coreProperties>
</file>