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0" r:id="rId4"/>
    <p:sldId id="275" r:id="rId5"/>
    <p:sldId id="277" r:id="rId6"/>
    <p:sldId id="279" r:id="rId7"/>
    <p:sldId id="280" r:id="rId8"/>
    <p:sldId id="281" r:id="rId9"/>
  </p:sldIdLst>
  <p:sldSz cx="10691813" cy="7559675"/>
  <p:notesSz cx="6858000" cy="9144000"/>
  <p:embeddedFontLst>
    <p:embeddedFont>
      <p:font typeface="Commissioner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BF5"/>
    <a:srgbClr val="D60000"/>
    <a:srgbClr val="D58E5F"/>
    <a:srgbClr val="FFFFFF"/>
    <a:srgbClr val="FBDAC1"/>
    <a:srgbClr val="D28653"/>
    <a:srgbClr val="FFCCCC"/>
    <a:srgbClr val="EDE2FE"/>
    <a:srgbClr val="DDC7FD"/>
    <a:srgbClr val="EFC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6056" autoAdjust="0"/>
  </p:normalViewPr>
  <p:slideViewPr>
    <p:cSldViewPr snapToGrid="0">
      <p:cViewPr varScale="1">
        <p:scale>
          <a:sx n="59" d="100"/>
          <a:sy n="59" d="100"/>
        </p:scale>
        <p:origin x="11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C161E-2460-48B4-9E44-82537508EFA5}" type="datetimeFigureOut">
              <a:rPr lang="uk-UA" smtClean="0"/>
              <a:t>30.03.2026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2FF8C-0EE9-42DB-BF9E-31780BEB6908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499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257F-06A3-4C21-9A0B-1AB2BE69DDBA}" type="datetimeFigureOut">
              <a:rPr lang="uk-UA" smtClean="0"/>
              <a:t>30.03.2026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DA5C-DB0D-446C-8718-AAAB586D3E9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8699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257F-06A3-4C21-9A0B-1AB2BE69DDBA}" type="datetimeFigureOut">
              <a:rPr lang="uk-UA" smtClean="0"/>
              <a:t>30.03.2026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56751" y="194553"/>
            <a:ext cx="509286" cy="402483"/>
          </a:xfrm>
        </p:spPr>
        <p:txBody>
          <a:bodyPr/>
          <a:lstStyle/>
          <a:p>
            <a:fld id="{AB85DA5C-DB0D-446C-8718-AAAB586D3E9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204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257F-06A3-4C21-9A0B-1AB2BE69DDBA}" type="datetimeFigureOut">
              <a:rPr lang="uk-UA" smtClean="0"/>
              <a:t>30.03.2026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56751" y="194553"/>
            <a:ext cx="509286" cy="402483"/>
          </a:xfrm>
        </p:spPr>
        <p:txBody>
          <a:bodyPr/>
          <a:lstStyle/>
          <a:p>
            <a:fld id="{AB85DA5C-DB0D-446C-8718-AAAB586D3E9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339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257F-06A3-4C21-9A0B-1AB2BE69DDBA}" type="datetimeFigureOut">
              <a:rPr lang="uk-UA" smtClean="0"/>
              <a:t>30.03.2026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56751" y="194553"/>
            <a:ext cx="509286" cy="402483"/>
          </a:xfrm>
        </p:spPr>
        <p:txBody>
          <a:bodyPr/>
          <a:lstStyle/>
          <a:p>
            <a:fld id="{AB85DA5C-DB0D-446C-8718-AAAB586D3E9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979918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257F-06A3-4C21-9A0B-1AB2BE69DDBA}" type="datetimeFigureOut">
              <a:rPr lang="uk-UA" smtClean="0"/>
              <a:t>30.03.2026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956751" y="194553"/>
            <a:ext cx="5092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Commission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5DA5C-DB0D-446C-8718-AAAB586D3E99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671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257F-06A3-4C21-9A0B-1AB2BE69DDBA}" type="datetimeFigureOut">
              <a:rPr lang="uk-UA" smtClean="0"/>
              <a:t>30.03.2026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956751" y="194553"/>
            <a:ext cx="5092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Commission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5DA5C-DB0D-446C-8718-AAAB586D3E99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953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257F-06A3-4C21-9A0B-1AB2BE69DDBA}" type="datetimeFigureOut">
              <a:rPr lang="uk-UA" smtClean="0"/>
              <a:t>30.03.2026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956751" y="194553"/>
            <a:ext cx="5092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Commission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5DA5C-DB0D-446C-8718-AAAB586D3E99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8853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257F-06A3-4C21-9A0B-1AB2BE69DDBA}" type="datetimeFigureOut">
              <a:rPr lang="uk-UA" smtClean="0"/>
              <a:t>30.03.2026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956751" y="194553"/>
            <a:ext cx="50928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r" defTabSz="9144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Commissioner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5DA5C-DB0D-446C-8718-AAAB586D3E99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589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257F-06A3-4C21-9A0B-1AB2BE69DDBA}" type="datetimeFigureOut">
              <a:rPr lang="uk-UA" smtClean="0"/>
              <a:t>30.03.2026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56751" y="194553"/>
            <a:ext cx="509286" cy="402483"/>
          </a:xfrm>
        </p:spPr>
        <p:txBody>
          <a:bodyPr/>
          <a:lstStyle/>
          <a:p>
            <a:fld id="{AB85DA5C-DB0D-446C-8718-AAAB586D3E9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289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257F-06A3-4C21-9A0B-1AB2BE69DDBA}" type="datetimeFigureOut">
              <a:rPr lang="uk-UA" smtClean="0"/>
              <a:t>30.03.2026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56751" y="194553"/>
            <a:ext cx="509286" cy="402483"/>
          </a:xfrm>
        </p:spPr>
        <p:txBody>
          <a:bodyPr/>
          <a:lstStyle/>
          <a:p>
            <a:fld id="{AB85DA5C-DB0D-446C-8718-AAAB586D3E9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5069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257F-06A3-4C21-9A0B-1AB2BE69DDBA}" type="datetimeFigureOut">
              <a:rPr lang="uk-UA" smtClean="0"/>
              <a:t>30.03.2026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56751" y="194553"/>
            <a:ext cx="509286" cy="402483"/>
          </a:xfrm>
        </p:spPr>
        <p:txBody>
          <a:bodyPr/>
          <a:lstStyle/>
          <a:p>
            <a:fld id="{AB85DA5C-DB0D-446C-8718-AAAB586D3E9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02570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  <a:latin typeface="Commissioner" pitchFamily="2" charset="0"/>
              </a:defRPr>
            </a:lvl1pPr>
          </a:lstStyle>
          <a:p>
            <a:fld id="{B52F257F-06A3-4C21-9A0B-1AB2BE69DDBA}" type="datetimeFigureOut">
              <a:rPr lang="uk-UA" smtClean="0"/>
              <a:pPr/>
              <a:t>30.03.2026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  <a:latin typeface="Commissioner" pitchFamily="2" charset="0"/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  <a:latin typeface="Commissioner" pitchFamily="2" charset="0"/>
              </a:defRPr>
            </a:lvl1pPr>
          </a:lstStyle>
          <a:p>
            <a:fld id="{AB85DA5C-DB0D-446C-8718-AAAB586D3E99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8297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Commissioner" pitchFamily="2" charset="0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Commissioner" pitchFamily="2" charset="0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Commissioner" pitchFamily="2" charset="0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Commissioner" pitchFamily="2" charset="0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Commissioner" pitchFamily="2" charset="0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Commissioner" pitchFamily="2" charset="0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ompliance@novaposhta.u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140" y="1033060"/>
            <a:ext cx="6670307" cy="12172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/>
            <a:r>
              <a:rPr lang="uk-UA" b="1" noProof="0" dirty="0">
                <a:ln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Commissioner" pitchFamily="2" charset="0"/>
              </a:rPr>
              <a:t>Політика - 9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141" y="2346659"/>
            <a:ext cx="7881506" cy="12530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uk-UA" sz="3600" b="1" noProof="0" dirty="0"/>
              <a:t>Гендерна рівність</a:t>
            </a:r>
            <a:endParaRPr lang="uk-UA" sz="3200" noProof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47" y="5371469"/>
            <a:ext cx="2117709" cy="205462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5496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509" y="354133"/>
            <a:ext cx="8734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noProof="0" dirty="0">
                <a:solidFill>
                  <a:srgbClr val="D28653"/>
                </a:solidFill>
                <a:latin typeface="Commissioner" pitchFamily="2" charset="0"/>
              </a:rPr>
              <a:t>ЗМІСТ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0536" y="2043301"/>
            <a:ext cx="7443789" cy="38493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uk-UA" sz="1400" b="1" noProof="0" dirty="0">
                <a:solidFill>
                  <a:schemeClr val="tx1"/>
                </a:solidFill>
                <a:latin typeface="Commissioner" pitchFamily="2" charset="0"/>
              </a:rPr>
              <a:t>3. ПРИНЦИПИ ПОЛІТИКИ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90536" y="2590701"/>
            <a:ext cx="7443789" cy="37021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uk-UA" sz="1400" b="1" noProof="0" dirty="0">
                <a:solidFill>
                  <a:schemeClr val="tx1"/>
                </a:solidFill>
                <a:latin typeface="Commissioner" pitchFamily="2" charset="0"/>
              </a:rPr>
              <a:t>4. ПОНЯТТЯ ГЕНДЕРНОЇ ДИСКРИМІНАЦІЇ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490536" y="1029755"/>
            <a:ext cx="7443789" cy="3544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noProof="0" dirty="0">
                <a:solidFill>
                  <a:schemeClr val="tx1"/>
                </a:solidFill>
                <a:latin typeface="Commissioner" pitchFamily="2" charset="0"/>
              </a:rPr>
              <a:t>1. ПОНЯТТЯ ГЕНДЕРНОЇ РІВНОСТІ ТА ПОЛІТИКИ ГЕНДЕРНОЇ РІВНОСТІ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90536" y="1536528"/>
            <a:ext cx="7443789" cy="35447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noProof="0" dirty="0">
                <a:solidFill>
                  <a:schemeClr val="tx1"/>
                </a:solidFill>
                <a:latin typeface="Commissioner" pitchFamily="2" charset="0"/>
              </a:rPr>
              <a:t>2</a:t>
            </a:r>
            <a:r>
              <a:rPr lang="uk-UA" sz="1600" b="1" noProof="0" dirty="0">
                <a:solidFill>
                  <a:schemeClr val="tx1"/>
                </a:solidFill>
                <a:latin typeface="Commissioner" pitchFamily="2" charset="0"/>
              </a:rPr>
              <a:t>. </a:t>
            </a:r>
            <a:r>
              <a:rPr lang="uk-UA" sz="1400" b="1" noProof="0" dirty="0">
                <a:solidFill>
                  <a:schemeClr val="tx1"/>
                </a:solidFill>
                <a:latin typeface="Commissioner" pitchFamily="2" charset="0"/>
              </a:rPr>
              <a:t>МЕТА ТА ЗАВДАННЯ ПОЛІТИКИ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90536" y="3113215"/>
            <a:ext cx="7443789" cy="3581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noProof="0" dirty="0">
                <a:solidFill>
                  <a:schemeClr val="tx1"/>
                </a:solidFill>
                <a:latin typeface="Commissioner" pitchFamily="2" charset="0"/>
              </a:rPr>
              <a:t>5. ПОНЯТТЯ ГЕНДЕРНО ЗУМОВЛЕННОГО НАСИЛЬСТВА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57" y="7043758"/>
            <a:ext cx="531756" cy="515917"/>
          </a:xfrm>
          <a:prstGeom prst="rect">
            <a:avLst/>
          </a:prstGeom>
          <a:effectLst/>
        </p:spPr>
      </p:pic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DA5C-DB0D-446C-8718-AAAB586D3E99}" type="slidenum">
              <a:rPr lang="uk-UA" noProof="0" smtClean="0"/>
              <a:t>2</a:t>
            </a:fld>
            <a:endParaRPr lang="uk-UA" noProof="0" dirty="0"/>
          </a:p>
        </p:txBody>
      </p:sp>
      <p:sp>
        <p:nvSpPr>
          <p:cNvPr id="12" name="Скругленный прямоугольник 59"/>
          <p:cNvSpPr/>
          <p:nvPr/>
        </p:nvSpPr>
        <p:spPr>
          <a:xfrm>
            <a:off x="490535" y="3570170"/>
            <a:ext cx="7443789" cy="35817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noProof="0" dirty="0">
                <a:solidFill>
                  <a:schemeClr val="tx1"/>
                </a:solidFill>
                <a:latin typeface="Commissioner" pitchFamily="2" charset="0"/>
              </a:rPr>
              <a:t>6. ЗАХОДИ НА ВИКОНАННЯ ПОЛІТИКИ</a:t>
            </a:r>
          </a:p>
        </p:txBody>
      </p:sp>
    </p:spTree>
    <p:extLst>
      <p:ext uri="{BB962C8B-B14F-4D97-AF65-F5344CB8AC3E}">
        <p14:creationId xmlns:p14="http://schemas.microsoft.com/office/powerpoint/2010/main" val="32857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DA5C-DB0D-446C-8718-AAAB586D3E99}" type="slidenum">
              <a:rPr lang="uk-UA" noProof="0" smtClean="0"/>
              <a:t>3</a:t>
            </a:fld>
            <a:endParaRPr lang="uk-UA" noProof="0" dirty="0"/>
          </a:p>
        </p:txBody>
      </p:sp>
      <p:sp>
        <p:nvSpPr>
          <p:cNvPr id="6" name="Google Shape;107;p3"/>
          <p:cNvSpPr txBox="1"/>
          <p:nvPr/>
        </p:nvSpPr>
        <p:spPr>
          <a:xfrm>
            <a:off x="327507" y="157248"/>
            <a:ext cx="98070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marR="0" lvl="0" algn="l" rtl="0">
              <a:spcBef>
                <a:spcPts val="0"/>
              </a:spcBef>
              <a:spcAft>
                <a:spcPts val="0"/>
              </a:spcAft>
              <a:buClr>
                <a:srgbClr val="D28653"/>
              </a:buClr>
              <a:buSzPts val="2800"/>
            </a:pPr>
            <a:r>
              <a:rPr lang="uk-UA" sz="2000" b="1" noProof="0" dirty="0">
                <a:solidFill>
                  <a:srgbClr val="D28653"/>
                </a:solidFill>
                <a:latin typeface="Commissioner"/>
                <a:ea typeface="Commissioner"/>
                <a:cs typeface="Commissioner"/>
                <a:sym typeface="Commissioner"/>
              </a:rPr>
              <a:t>1. ПОНЯТТЯ ГЕНДЕРНОЇ РІВНОСТІ ТА ПОЛІТИКИ ГЕНДЕРНОЇ РІВНОСТІ</a:t>
            </a:r>
          </a:p>
        </p:txBody>
      </p:sp>
      <p:sp>
        <p:nvSpPr>
          <p:cNvPr id="8" name="Google Shape;109;p3"/>
          <p:cNvSpPr/>
          <p:nvPr/>
        </p:nvSpPr>
        <p:spPr>
          <a:xfrm>
            <a:off x="466719" y="906575"/>
            <a:ext cx="9667877" cy="899923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BE4D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algn="just"/>
            <a:r>
              <a:rPr lang="uk-UA" sz="1200" b="1" noProof="0" dirty="0">
                <a:solidFill>
                  <a:srgbClr val="0070C0"/>
                </a:solidFill>
                <a:latin typeface="Commissioner"/>
                <a:ea typeface="Commissioner"/>
                <a:cs typeface="Commissioner"/>
              </a:rPr>
              <a:t>Гендерна рівність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– паритетний статус жінок і чоловіків та рівні можливості для його реалізації, що дозволяє особам обох статей брати рівну участь у всіх сферах життєдіяльності суспільства, забезпечення рівних прав та можливостей жінок і чоловіків, відсутність дискримінації за ознакою статі.</a:t>
            </a:r>
          </a:p>
          <a:p>
            <a:pPr marL="0" lvl="1" algn="just"/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Рівні права жінок і чоловіків – відсутність обмежень чи привілеїв за ознакою статі.</a:t>
            </a:r>
          </a:p>
          <a:p>
            <a:pPr marL="0" lvl="1" algn="just"/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Рівні можливості жінок і чоловіків – рівні умови для реалізації рівних прав жінок і чоловіків.</a:t>
            </a:r>
          </a:p>
        </p:txBody>
      </p:sp>
      <p:sp>
        <p:nvSpPr>
          <p:cNvPr id="18" name="Google Shape;109;p3"/>
          <p:cNvSpPr/>
          <p:nvPr/>
        </p:nvSpPr>
        <p:spPr>
          <a:xfrm>
            <a:off x="505116" y="3617886"/>
            <a:ext cx="9591078" cy="47414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BE4D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algn="just"/>
            <a:r>
              <a:rPr lang="uk-UA" sz="1200" b="1" noProof="0" dirty="0">
                <a:solidFill>
                  <a:srgbClr val="0070C0"/>
                </a:solidFill>
                <a:latin typeface="Commissioner"/>
                <a:ea typeface="Commissioner"/>
                <a:cs typeface="Commissioner"/>
              </a:rPr>
              <a:t>Політка гендерної рівності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– документ, що описує сукупність елементів корпоративної культури гендерної рівності, а також заходи, що забезпечують дотримання принципів гендерної рівності.</a:t>
            </a:r>
          </a:p>
        </p:txBody>
      </p:sp>
      <p:sp>
        <p:nvSpPr>
          <p:cNvPr id="20" name="Google Shape;109;p3"/>
          <p:cNvSpPr/>
          <p:nvPr/>
        </p:nvSpPr>
        <p:spPr>
          <a:xfrm>
            <a:off x="1196492" y="4250744"/>
            <a:ext cx="8899701" cy="1135295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algn="just"/>
            <a:r>
              <a:rPr lang="uk-UA" sz="1200" noProof="0" dirty="0">
                <a:solidFill>
                  <a:schemeClr val="dk1"/>
                </a:solidFill>
                <a:latin typeface="Commissioner"/>
              </a:rPr>
              <a:t>Цією Політикою ТОВ «Нова пошта», у розвиток положень Кодексу корпоративної етики, визначає загальні напрямки і принципи своєї діяльності, спрямованої на запобігання усім формам дискримінації та гендерної нерівності. Ми прагнемо, щоб кожна особа, яка співпрацює з ТОВ «Нова пошта» та/або іншою компанією Групи NOVA, як і ми, сприяла гендерній рівності – справедливому ставленні до жінок та чоловіків, що базується на розумінні їхніх потреб. Політика розміщується у відкритому доступі на сайті компанії, для можливості співробітників, партнерів, клієнтів, постачальників та інших зацікавлених осіб ознайомитися з нею.</a:t>
            </a:r>
          </a:p>
        </p:txBody>
      </p:sp>
      <p:sp>
        <p:nvSpPr>
          <p:cNvPr id="9" name="Google Shape;110;p3"/>
          <p:cNvSpPr/>
          <p:nvPr/>
        </p:nvSpPr>
        <p:spPr>
          <a:xfrm>
            <a:off x="1196493" y="1934514"/>
            <a:ext cx="8899702" cy="695265"/>
          </a:xfrm>
          <a:prstGeom prst="roundRect">
            <a:avLst>
              <a:gd name="adj" fmla="val 3889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/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Компанія визнає принцип недискримінації за ознакою гендерної ідентичності, гендерного самовираження, сексуальної орієнтації, сімейного статусу, батьківства/материнства, інвалідності, статусу внутрішньо переміщеної особи, ветерана/ветеранки, військовослужбовця чи мобілізованого працівника.</a:t>
            </a:r>
          </a:p>
        </p:txBody>
      </p:sp>
      <p:sp>
        <p:nvSpPr>
          <p:cNvPr id="10" name="Google Shape;110;p3"/>
          <p:cNvSpPr/>
          <p:nvPr/>
        </p:nvSpPr>
        <p:spPr>
          <a:xfrm>
            <a:off x="1196493" y="2788488"/>
            <a:ext cx="8899701" cy="670689"/>
          </a:xfrm>
          <a:prstGeom prst="roundRect">
            <a:avLst>
              <a:gd name="adj" fmla="val 3889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ТОВ «Нова пошта» визнає, що забезпечення гендерної рівності є серйозним ресурсом економічного, соціального розвитку та безпеки, а тому гендерна рівність є запорукою добробуту та Сталого розвитку, що дозволяє в повній мірі реалізовувати права людини.</a:t>
            </a:r>
          </a:p>
        </p:txBody>
      </p:sp>
      <p:sp>
        <p:nvSpPr>
          <p:cNvPr id="11" name="Google Shape;110;p3"/>
          <p:cNvSpPr/>
          <p:nvPr/>
        </p:nvSpPr>
        <p:spPr>
          <a:xfrm>
            <a:off x="1196492" y="5521637"/>
            <a:ext cx="8899701" cy="825351"/>
          </a:xfrm>
          <a:prstGeom prst="roundRect">
            <a:avLst>
              <a:gd name="adj" fmla="val 3889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Систему документів з питань забезпечення рівних прав та можливостей жінок і чоловіків складають Кодекс корпоративної етики, Політика рівних можливостей, Кодекс поведінки постачальника, Комплаєнс-політика, Порядок роботи «гарячої» лінії комплаєнс, Колективний договір між адміністрацією та профспілковою стороною ТОВ «Нова пошта», а також ця Політика.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5E31B5-D066-D7EA-E2CC-9BEF6EDA2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8" y="2058795"/>
            <a:ext cx="446702" cy="4467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5CCB6-7BEE-F16D-199D-C7359B664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8" y="2900482"/>
            <a:ext cx="446702" cy="4467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5277FE-8EAF-0891-2052-17BBFD882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26" y="4529219"/>
            <a:ext cx="446702" cy="4467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5AFD43-8D65-84B1-1F4D-7D48C752C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8" y="5680072"/>
            <a:ext cx="446702" cy="4467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1EB113-29E6-D72E-4B79-F0083AF47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57" y="7043758"/>
            <a:ext cx="531756" cy="515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0081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DA5C-DB0D-446C-8718-AAAB586D3E99}" type="slidenum">
              <a:rPr lang="uk-UA" noProof="0" smtClean="0"/>
              <a:t>4</a:t>
            </a:fld>
            <a:endParaRPr lang="uk-UA" noProof="0" dirty="0"/>
          </a:p>
        </p:txBody>
      </p:sp>
      <p:sp>
        <p:nvSpPr>
          <p:cNvPr id="6" name="Google Shape;107;p3"/>
          <p:cNvSpPr txBox="1"/>
          <p:nvPr/>
        </p:nvSpPr>
        <p:spPr>
          <a:xfrm>
            <a:off x="358713" y="194553"/>
            <a:ext cx="98070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marR="0" lvl="0" algn="l" rtl="0">
              <a:spcBef>
                <a:spcPts val="0"/>
              </a:spcBef>
              <a:spcAft>
                <a:spcPts val="0"/>
              </a:spcAft>
              <a:buClr>
                <a:srgbClr val="D28653"/>
              </a:buClr>
              <a:buSzPts val="2800"/>
            </a:pPr>
            <a:r>
              <a:rPr lang="uk-UA" sz="2000" b="1" noProof="0" dirty="0">
                <a:solidFill>
                  <a:srgbClr val="D28653"/>
                </a:solidFill>
                <a:latin typeface="Commissioner"/>
                <a:ea typeface="Commissioner"/>
                <a:cs typeface="Commissioner"/>
                <a:sym typeface="Commissioner"/>
              </a:rPr>
              <a:t>2. МЕТА ТА ЗАВДАННЯ ПОЛІТИКИ</a:t>
            </a:r>
          </a:p>
        </p:txBody>
      </p:sp>
      <p:sp>
        <p:nvSpPr>
          <p:cNvPr id="8" name="Google Shape;109;p3"/>
          <p:cNvSpPr/>
          <p:nvPr/>
        </p:nvSpPr>
        <p:spPr>
          <a:xfrm>
            <a:off x="466719" y="906576"/>
            <a:ext cx="9667877" cy="777258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BE4D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uk-UA" sz="1200" b="1" noProof="0" dirty="0">
                <a:solidFill>
                  <a:srgbClr val="0070C0"/>
                </a:solidFill>
                <a:latin typeface="Commissioner"/>
              </a:rPr>
              <a:t>Мета Політики </a:t>
            </a:r>
            <a:r>
              <a:rPr lang="uk-UA" sz="14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–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</a:rPr>
              <a:t>проголошення позиції компанії забезпечувати доступ усіх співробітників до вільного від утисків робочого середовища, в якому жінки та чоловіки мають рівні права і можливості, створюються сприятливі умови для професійного розвитку незалежно від гендеру. Формування інклюзивної корпоративної культури, що враховує різноманіття досвіду працівників, в умовах війни та післявоєнного відновлення.</a:t>
            </a:r>
          </a:p>
        </p:txBody>
      </p:sp>
      <p:sp>
        <p:nvSpPr>
          <p:cNvPr id="9" name="Google Shape;110;p3"/>
          <p:cNvSpPr/>
          <p:nvPr/>
        </p:nvSpPr>
        <p:spPr>
          <a:xfrm>
            <a:off x="1035803" y="1977308"/>
            <a:ext cx="9098793" cy="3021980"/>
          </a:xfrm>
          <a:prstGeom prst="roundRect">
            <a:avLst>
              <a:gd name="adj" fmla="val 937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7800" lvl="2" indent="-177800" algn="just"/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Завдання Політики:</a:t>
            </a:r>
          </a:p>
          <a:p>
            <a:pPr marL="177800" lvl="2" indent="-17780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доведення до відома працівників компанії, партнерів, контрагентів та інших зацікавлених осіб принципів Політики, підвищення рівня обізнаності щодо гендерної рівності та розуміння чому це важливо;</a:t>
            </a:r>
          </a:p>
          <a:p>
            <a:pPr marL="177800" lvl="2" indent="-17780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підвищення гендерної свідомості у співробітників, поширення культури гендерної рівності;</a:t>
            </a:r>
          </a:p>
          <a:p>
            <a:pPr marL="177800" lvl="2" indent="-17780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боротьба з гендерно зумовленим насильством;</a:t>
            </a:r>
          </a:p>
          <a:p>
            <a:pPr marL="177800" lvl="2" indent="-17780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попередження порушень та вжиття заходів реагування за наслідками виявлених порушень та недоліків;</a:t>
            </a:r>
          </a:p>
          <a:p>
            <a:pPr marL="177800" lvl="2" indent="-17780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розвиток механізму гендерного аналізу та врахування гендерної перспективи у всіх сферах діяльності, включаючи прийняття рішень, розробку стратегій та планів дій;</a:t>
            </a:r>
          </a:p>
          <a:p>
            <a:pPr marL="177800" lvl="2" indent="-17780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забезпечення рівних прав та можливостей для жінок і чоловіків у процесах прийому на роботу, кар’єрного зростання, оплати праці та у інших питаннях, пов’язаних з роботою (відряджень, участі у професійних заходах, підвищенні кваліфікації тощо);</a:t>
            </a:r>
          </a:p>
          <a:p>
            <a:pPr marL="177800" lvl="2" indent="-17780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створення можливостей для реалізації професійних навичок, незалежно від гендеру;</a:t>
            </a:r>
          </a:p>
          <a:p>
            <a:pPr marL="177800" lvl="2" indent="-17780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забезпечення недискримінації мобілізованих працівників, ветеранів та ветеранок, осіб з інвалідністю внаслідок війни;</a:t>
            </a:r>
          </a:p>
          <a:p>
            <a:pPr marL="177800" lvl="2" indent="-17780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підтримка внутрішньо переміщених осіб серед працівників;</a:t>
            </a:r>
          </a:p>
          <a:p>
            <a:pPr marL="177800" lvl="2" indent="-17780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забезпечення рівного доступу до програм навчання, перекваліфікації та лідерського розвитку;</a:t>
            </a:r>
          </a:p>
          <a:p>
            <a:pPr marL="177800" lvl="2" indent="-17780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сприяння рівному батьківству та недопущення дискримінації працівників із сімейними обов’язками.</a:t>
            </a:r>
          </a:p>
        </p:txBody>
      </p:sp>
      <p:sp>
        <p:nvSpPr>
          <p:cNvPr id="12" name="Google Shape;110;p3"/>
          <p:cNvSpPr/>
          <p:nvPr/>
        </p:nvSpPr>
        <p:spPr>
          <a:xfrm>
            <a:off x="1035803" y="5192375"/>
            <a:ext cx="9098793" cy="504034"/>
          </a:xfrm>
          <a:prstGeom prst="roundRect">
            <a:avLst>
              <a:gd name="adj" fmla="val 3889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algn="just"/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Успішне втілення гендерної політики передбачає затвердження цінності гендерної рівності, недопущення дискримінації за ознакою статі, забезпечення рівноправної участі жінок і чоловіків у прийнятті рішень.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3FC4F9-1AC7-43B6-7FC6-FE5B52050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19" y="1977308"/>
            <a:ext cx="446702" cy="4467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5840E5-1E3A-160E-F6EC-6DCA7038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19" y="5192375"/>
            <a:ext cx="446702" cy="446702"/>
          </a:xfrm>
          <a:prstGeom prst="rect">
            <a:avLst/>
          </a:prstGeom>
        </p:spPr>
      </p:pic>
      <p:sp>
        <p:nvSpPr>
          <p:cNvPr id="5" name="Google Shape;110;p3">
            <a:extLst>
              <a:ext uri="{FF2B5EF4-FFF2-40B4-BE49-F238E27FC236}">
                <a16:creationId xmlns:a16="http://schemas.microsoft.com/office/drawing/2014/main" id="{7B057C4A-EB76-C07A-3FBA-9F8F38036BAD}"/>
              </a:ext>
            </a:extLst>
          </p:cNvPr>
          <p:cNvSpPr/>
          <p:nvPr/>
        </p:nvSpPr>
        <p:spPr>
          <a:xfrm>
            <a:off x="1035803" y="5870521"/>
            <a:ext cx="9098793" cy="1232806"/>
          </a:xfrm>
          <a:prstGeom prst="roundRect">
            <a:avLst>
              <a:gd name="adj" fmla="val 3889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1" indent="-457200" algn="just"/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Гендерна рівність в умовах воєнного стану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збереження робочого місця та недискримінацію мобілізованих працівників;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підтримку працівників, які проходять військову службу або повернулися з неї;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сприяння адаптації ветеранів та ветеранок в поверненні до роботи;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гендерно чутливий підхід до оцінки ризиків безпеки праці в регіонах підвищеної небезпеки;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психологічну підтримку для працівників, незалежно від статі.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E1729D-6044-6E46-6912-25E5BE1CF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19" y="5870521"/>
            <a:ext cx="446702" cy="4467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96EF74-8086-968A-C60C-39D9D4D06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57" y="7043758"/>
            <a:ext cx="531756" cy="515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032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DA5C-DB0D-446C-8718-AAAB586D3E99}" type="slidenum">
              <a:rPr lang="uk-UA" noProof="0" smtClean="0"/>
              <a:t>5</a:t>
            </a:fld>
            <a:endParaRPr lang="uk-UA" noProof="0" dirty="0"/>
          </a:p>
        </p:txBody>
      </p:sp>
      <p:sp>
        <p:nvSpPr>
          <p:cNvPr id="6" name="Google Shape;107;p3"/>
          <p:cNvSpPr txBox="1"/>
          <p:nvPr/>
        </p:nvSpPr>
        <p:spPr>
          <a:xfrm>
            <a:off x="327506" y="196967"/>
            <a:ext cx="98070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marR="0" lvl="0" algn="l" rtl="0">
              <a:spcBef>
                <a:spcPts val="0"/>
              </a:spcBef>
              <a:spcAft>
                <a:spcPts val="0"/>
              </a:spcAft>
              <a:buClr>
                <a:srgbClr val="D28653"/>
              </a:buClr>
              <a:buSzPts val="2800"/>
            </a:pPr>
            <a:r>
              <a:rPr lang="uk-UA" sz="2000" b="1" noProof="0" dirty="0">
                <a:solidFill>
                  <a:srgbClr val="D28653"/>
                </a:solidFill>
                <a:latin typeface="Commissioner"/>
                <a:ea typeface="Commissioner"/>
                <a:cs typeface="Commissioner"/>
                <a:sym typeface="Commissioner"/>
              </a:rPr>
              <a:t>3. ПРИНЦИПИ ПОЛІТИКИ</a:t>
            </a:r>
          </a:p>
        </p:txBody>
      </p:sp>
      <p:sp>
        <p:nvSpPr>
          <p:cNvPr id="9" name="Google Shape;110;p3"/>
          <p:cNvSpPr/>
          <p:nvPr/>
        </p:nvSpPr>
        <p:spPr>
          <a:xfrm>
            <a:off x="925551" y="632529"/>
            <a:ext cx="9317050" cy="2668232"/>
          </a:xfrm>
          <a:prstGeom prst="roundRect">
            <a:avLst>
              <a:gd name="adj" fmla="val 3889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Регулювання гендерних відносин базується на таких принципах:</a:t>
            </a:r>
          </a:p>
          <a:p>
            <a:pPr marL="177800" lvl="1" indent="-177800" algn="just">
              <a:buFont typeface="Wingdings" panose="05000000000000000000" pitchFamily="2" charset="2"/>
              <a:buChar char="q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Рівності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– забезпечення рівних прав та можливостей для жінок і чоловіків у всіх сферах діяльності, а також рівних умов, однакового ставлення;</a:t>
            </a:r>
          </a:p>
          <a:p>
            <a:pPr marL="177800" lvl="1" indent="-177800" algn="just">
              <a:buFont typeface="Wingdings" panose="05000000000000000000" pitchFamily="2" charset="2"/>
              <a:buChar char="q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Інклюзі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ї – врахування потреб та інтересів жінок і чоловіків у їх різноманітті. Ми визначаємо гендерну рівність як справедливе поводження із жінками і чоловіками, базуючись на розумінні їхніх потреб. Це може включати як рівне, так і різне поводження, що вважається рівноцінним в контексті прав, привілеїв, зобов’язань і можливостей;</a:t>
            </a:r>
          </a:p>
          <a:p>
            <a:pPr marL="177800" lvl="1" indent="-177800" algn="just">
              <a:buFont typeface="Wingdings" panose="05000000000000000000" pitchFamily="2" charset="2"/>
              <a:buChar char="q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Партнерства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– співпраця з Всеукраїнською професійною спілкою працівників ТОВ «Нова пошта», із зацікавленими особами, громадськістю, з метою забезпечення гендерної рівності;</a:t>
            </a:r>
          </a:p>
          <a:p>
            <a:pPr marL="177800" lvl="1" indent="-177800" algn="just">
              <a:buFont typeface="Wingdings" panose="05000000000000000000" pitchFamily="2" charset="2"/>
              <a:buChar char="q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Гендерної чутливості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– урахування гендерних аспектів у всіх сферах діяльності, від розробки внутрішніх нормативних актів (документів) до виконання бізнес- процесів;</a:t>
            </a:r>
          </a:p>
          <a:p>
            <a:pPr marL="177800" lvl="1" indent="-177800" algn="just">
              <a:buFont typeface="Wingdings" panose="05000000000000000000" pitchFamily="2" charset="2"/>
              <a:buChar char="q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Розвінчування гендерних стереотипів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, які обмежують можливості жінок і чоловіків у різних аспектах. Однією з ознак гендерної дискримінації є стереотипи щодо ролей чоловіків і жінок. Наприклад, коли вважається, що чоловіки повинні бути сильними і раціональними, а жінки – ніжними і емоційними.</a:t>
            </a:r>
          </a:p>
          <a:p>
            <a:pPr marL="177800" lvl="1" indent="-177800" algn="just">
              <a:buFont typeface="Wingdings" panose="05000000000000000000" pitchFamily="2" charset="2"/>
              <a:buChar char="q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Неприпустимість переслідування щодо осіб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, які добросовісно повідомили про порушення.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F757A4-B1D3-C7F5-C7E0-FF752A4A0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06" y="663219"/>
            <a:ext cx="446702" cy="446702"/>
          </a:xfrm>
          <a:prstGeom prst="rect">
            <a:avLst/>
          </a:prstGeom>
        </p:spPr>
      </p:pic>
      <p:sp>
        <p:nvSpPr>
          <p:cNvPr id="3" name="Google Shape;107;p3">
            <a:extLst>
              <a:ext uri="{FF2B5EF4-FFF2-40B4-BE49-F238E27FC236}">
                <a16:creationId xmlns:a16="http://schemas.microsoft.com/office/drawing/2014/main" id="{9C5D9E5F-5AB1-A771-BA4C-C76460D22DFA}"/>
              </a:ext>
            </a:extLst>
          </p:cNvPr>
          <p:cNvSpPr txBox="1"/>
          <p:nvPr/>
        </p:nvSpPr>
        <p:spPr>
          <a:xfrm>
            <a:off x="336793" y="3996402"/>
            <a:ext cx="98070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uk-UA"/>
            </a:defPPr>
            <a:lvl1pPr marL="50800" marR="0" lvl="0">
              <a:spcBef>
                <a:spcPts val="0"/>
              </a:spcBef>
              <a:spcAft>
                <a:spcPts val="0"/>
              </a:spcAft>
              <a:buClr>
                <a:srgbClr val="D28653"/>
              </a:buClr>
              <a:buSzPts val="2800"/>
              <a:defRPr sz="2000" b="1">
                <a:solidFill>
                  <a:srgbClr val="D28653"/>
                </a:solidFill>
                <a:latin typeface="Commissioner"/>
                <a:ea typeface="Commissioner"/>
                <a:cs typeface="Commissioner"/>
              </a:defRPr>
            </a:lvl1pPr>
          </a:lstStyle>
          <a:p>
            <a:r>
              <a:rPr lang="uk-UA" noProof="0" dirty="0">
                <a:sym typeface="Commissioner"/>
              </a:rPr>
              <a:t>4. ПОНЯТТЯ ГЕНДЕРНОЇ ДИСКРИМІНАЦІЇ</a:t>
            </a:r>
          </a:p>
        </p:txBody>
      </p:sp>
      <p:sp>
        <p:nvSpPr>
          <p:cNvPr id="5" name="Google Shape;109;p3">
            <a:extLst>
              <a:ext uri="{FF2B5EF4-FFF2-40B4-BE49-F238E27FC236}">
                <a16:creationId xmlns:a16="http://schemas.microsoft.com/office/drawing/2014/main" id="{806DB51A-0037-D4F2-EE37-DAD8383FA247}"/>
              </a:ext>
            </a:extLst>
          </p:cNvPr>
          <p:cNvSpPr/>
          <p:nvPr/>
        </p:nvSpPr>
        <p:spPr>
          <a:xfrm>
            <a:off x="476005" y="4395076"/>
            <a:ext cx="9766596" cy="708369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BE4D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uk-UA" sz="1200" b="1" noProof="0" dirty="0">
                <a:solidFill>
                  <a:srgbClr val="0070C0"/>
                </a:solidFill>
                <a:latin typeface="Commissioner"/>
                <a:ea typeface="Commissioner"/>
                <a:cs typeface="Commissioner"/>
              </a:rPr>
              <a:t>Гендерна дискримінація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(дискримінація за ознакою статі) – ситуація, за якої особа та/або група осіб за ознаками статі, зазнає обмеження у визнанні, реалізації, користуванні правами чи привілеями, крім випадків, коли такі обмеження або привілеї мають правомірну, об’єктивно обґрунтовану мету, способи досягнення якої є належними та необхідними.</a:t>
            </a:r>
          </a:p>
        </p:txBody>
      </p:sp>
      <p:sp>
        <p:nvSpPr>
          <p:cNvPr id="7" name="Google Shape;110;p3">
            <a:extLst>
              <a:ext uri="{FF2B5EF4-FFF2-40B4-BE49-F238E27FC236}">
                <a16:creationId xmlns:a16="http://schemas.microsoft.com/office/drawing/2014/main" id="{9701FE87-E7B9-71A7-0A2C-79DC3749CE3F}"/>
              </a:ext>
            </a:extLst>
          </p:cNvPr>
          <p:cNvSpPr/>
          <p:nvPr/>
        </p:nvSpPr>
        <p:spPr>
          <a:xfrm>
            <a:off x="925551" y="5837908"/>
            <a:ext cx="9317050" cy="1205850"/>
          </a:xfrm>
          <a:prstGeom prst="roundRect">
            <a:avLst>
              <a:gd name="adj" fmla="val 3889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Що не є дискримінацією, наприклад: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с</a:t>
            </a:r>
            <a:r>
              <a:rPr lang="uk-UA" sz="1200" noProof="0" dirty="0" err="1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пеціальний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 захист жінок під час вагітності, пологів та грудного вигодовування дитини;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о</a:t>
            </a:r>
            <a:r>
              <a:rPr lang="uk-UA" sz="1200" noProof="0" dirty="0" err="1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бов’язкова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 строкова військова служба для чоловіків, що передбачена законом;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о</a:t>
            </a:r>
            <a:r>
              <a:rPr lang="uk-UA" sz="1200" noProof="0" dirty="0" err="1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собливі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 вимоги щодо охорони праці жінок і чоловіків, пов’язані з охороною їх репродуктивного здоров’я;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uk-UA" sz="120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п</a:t>
            </a:r>
            <a:r>
              <a:rPr lang="uk-UA" sz="1200" noProof="0" dirty="0" err="1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озитивні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 дії – створення додаткових можливостей, спрямованих на усунення юридичної чи фактичної нерівності у можливостях жінок і чоловіків щодо реалізації прав і свобод.</a:t>
            </a: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00479633-5123-B870-D9FE-1C13AB7715AA}"/>
              </a:ext>
            </a:extLst>
          </p:cNvPr>
          <p:cNvSpPr/>
          <p:nvPr/>
        </p:nvSpPr>
        <p:spPr>
          <a:xfrm>
            <a:off x="925552" y="5262007"/>
            <a:ext cx="9317050" cy="402482"/>
          </a:xfrm>
          <a:prstGeom prst="roundRect">
            <a:avLst>
              <a:gd name="adj" fmla="val 3889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Людину не можна обмежувати в якомусь праві тільки через те, що вона має певну стать.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7057A5-CDDE-DC3A-0BD6-FB8BDA03A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11" y="5232643"/>
            <a:ext cx="446702" cy="4467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916CE9-E503-182F-FFFF-4CF914069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11" y="5837908"/>
            <a:ext cx="446702" cy="4467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CAF5B35-C805-0FE1-F800-F82D5F93F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57" y="7043758"/>
            <a:ext cx="531756" cy="5159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8262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DA5C-DB0D-446C-8718-AAAB586D3E99}" type="slidenum">
              <a:rPr lang="uk-UA" noProof="0" smtClean="0"/>
              <a:t>6</a:t>
            </a:fld>
            <a:endParaRPr lang="uk-UA" noProof="0" dirty="0"/>
          </a:p>
        </p:txBody>
      </p:sp>
      <p:sp>
        <p:nvSpPr>
          <p:cNvPr id="6" name="Google Shape;107;p3"/>
          <p:cNvSpPr txBox="1"/>
          <p:nvPr/>
        </p:nvSpPr>
        <p:spPr>
          <a:xfrm>
            <a:off x="308190" y="162424"/>
            <a:ext cx="98070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marR="0" lvl="0" algn="l" rtl="0">
              <a:spcBef>
                <a:spcPts val="0"/>
              </a:spcBef>
              <a:spcAft>
                <a:spcPts val="0"/>
              </a:spcAft>
              <a:buClr>
                <a:srgbClr val="D28653"/>
              </a:buClr>
              <a:buSzPts val="2800"/>
            </a:pPr>
            <a:r>
              <a:rPr lang="uk-UA" sz="2000" b="1" noProof="0" dirty="0">
                <a:solidFill>
                  <a:srgbClr val="D28653"/>
                </a:solidFill>
                <a:latin typeface="Commissioner"/>
                <a:ea typeface="Commissioner"/>
                <a:cs typeface="Commissioner"/>
                <a:sym typeface="Commissioner"/>
              </a:rPr>
              <a:t>5. ПОНЯТТЯ ГЕНДЕРНО ЗУМОВЛЕНОГО НАСИЛЬСТВА</a:t>
            </a:r>
          </a:p>
        </p:txBody>
      </p:sp>
      <p:sp>
        <p:nvSpPr>
          <p:cNvPr id="8" name="Google Shape;109;p3"/>
          <p:cNvSpPr/>
          <p:nvPr/>
        </p:nvSpPr>
        <p:spPr>
          <a:xfrm>
            <a:off x="377797" y="761890"/>
            <a:ext cx="9667877" cy="79928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/>
              </a:gs>
              <a:gs pos="100000">
                <a:srgbClr val="FBE4D4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Домагання та насильство, за ознакою гендерної ідентичності відповідно до Посібника Міжнародної організації праці,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– це переслідування за ознакою гендерної ідентичності, тобто поведінка, зумовлена статевою або гендерною ідентичністю особи або її самовираженням, метою або наслідком якої є приниження гідності особи та створення залякуючої, принизливої або образливої обстановки, у тому числі:</a:t>
            </a:r>
          </a:p>
        </p:txBody>
      </p:sp>
      <p:sp>
        <p:nvSpPr>
          <p:cNvPr id="9" name="Google Shape;110;p3"/>
          <p:cNvSpPr/>
          <p:nvPr/>
        </p:nvSpPr>
        <p:spPr>
          <a:xfrm>
            <a:off x="855790" y="1688853"/>
            <a:ext cx="9100961" cy="3953664"/>
          </a:xfrm>
          <a:prstGeom prst="roundRect">
            <a:avLst>
              <a:gd name="adj" fmla="val 3889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57188" lvl="1" indent="-357188" algn="just">
              <a:buFont typeface="Wingdings" panose="05000000000000000000" pitchFamily="2" charset="2"/>
              <a:buChar char="§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фізичне насильство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– будь-яка дія, спрямована на те, щоб завдати болю та/або залякати іншу особу;</a:t>
            </a:r>
          </a:p>
          <a:p>
            <a:pPr marL="357188" lvl="1" indent="-357188" algn="just">
              <a:buFont typeface="Wingdings" panose="05000000000000000000" pitchFamily="2" charset="2"/>
              <a:buChar char="§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словесне насильство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включає крик, використання образливих слів, обзивання, погрози та/або сексуально принизливі висловлювання з боку колег по роботі, керівників або менеджерів;</a:t>
            </a:r>
          </a:p>
          <a:p>
            <a:pPr marL="357188" lvl="1" indent="-357188" algn="just">
              <a:buFont typeface="Wingdings" panose="05000000000000000000" pitchFamily="2" charset="2"/>
              <a:buChar char="§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психологічне насильство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визначається як маніпулятивна поведінка, яка може призвести до психологічної травми, включаючи тривогу, хронічну депресію або посттравматичний стресовий розлад;</a:t>
            </a:r>
          </a:p>
          <a:p>
            <a:pPr marL="357188" lvl="1" indent="-357188" algn="just">
              <a:buFont typeface="Wingdings" panose="05000000000000000000" pitchFamily="2" charset="2"/>
              <a:buChar char="§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сексуальне насильство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та жорстоке поводження, примусовий секс або секс за винагороду;</a:t>
            </a:r>
          </a:p>
          <a:p>
            <a:pPr marL="357188" lvl="1" indent="-357188" algn="just">
              <a:buFont typeface="Wingdings" panose="05000000000000000000" pitchFamily="2" charset="2"/>
              <a:buChar char="§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сексуальні домагання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– це будь-яка форма вербальної або фізичної поведінки сексуального характеру, яка є небажаною, незалежно від статі та гендерної ідентичності. </a:t>
            </a:r>
          </a:p>
          <a:p>
            <a:pPr marL="357188" lvl="1" indent="-357188" algn="just"/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Сексуальні домагання включають в себе:</a:t>
            </a:r>
          </a:p>
          <a:p>
            <a:pPr marL="357188" lvl="1" indent="-357188" algn="just">
              <a:buFont typeface="Wingdings" panose="05000000000000000000" pitchFamily="2" charset="2"/>
              <a:buChar char="§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фізичні домагання: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небажаний навмисний фізичний контакт, включаючи обійми, поцілунки, надмірне та непотрібне вторгнення в особистий простір або фізичне насильство;</a:t>
            </a:r>
          </a:p>
          <a:p>
            <a:pPr marL="357188" lvl="1" indent="-357188" algn="just">
              <a:buFont typeface="Wingdings" panose="05000000000000000000" pitchFamily="2" charset="2"/>
              <a:buChar char="§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вербальні домагання: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сексуальні пропозиції, образливі коментарі чи жарти; сексуальні натяки, сексуальні пропозиції, образливий флірт; непристойні або принизливі зауваження;</a:t>
            </a:r>
          </a:p>
          <a:p>
            <a:pPr marL="357188" lvl="1" indent="-357188" algn="just">
              <a:buFont typeface="Wingdings" panose="05000000000000000000" pitchFamily="2" charset="2"/>
              <a:buChar char="§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побутові умови: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 ненадання санітарно-гігієнічних зручностей; неналежні правила доступу до санітарно-гігієнічних приміщень та їх використання;</a:t>
            </a:r>
          </a:p>
          <a:p>
            <a:pPr marL="357188" lvl="1" indent="-357188" algn="just">
              <a:buFont typeface="Wingdings" panose="05000000000000000000" pitchFamily="2" charset="2"/>
              <a:buChar char="§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невербальні домагання: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неприйнятні погляди; отримання або демонстрація образливого, сексуального характеру; непристойні жести;</a:t>
            </a:r>
          </a:p>
          <a:p>
            <a:pPr marL="357188" lvl="1" indent="-357188" algn="just">
              <a:buFont typeface="Wingdings" panose="05000000000000000000" pitchFamily="2" charset="2"/>
              <a:buChar char="§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кібер-переслідування: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 надсилання небажаних, образливих, сексуально відвертих електронних листів або SMS-повідомлень; неприйнятні залицяння на сайтах соціальних мереж, в інтернет-чатах, в месенджерах;</a:t>
            </a:r>
          </a:p>
          <a:p>
            <a:pPr marL="357188" lvl="1" indent="-357188" algn="just">
              <a:buFont typeface="Wingdings" panose="05000000000000000000" pitchFamily="2" charset="2"/>
              <a:buChar char="§"/>
            </a:pPr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будь-яка інша неприйнятна поведінка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, дії або погрози, незалежно від того, чи це одноразовий випадок, які мають на меті, призводять або можуть призвести до фізичної, психологічної, сексуальної чи економічної шкоди.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138A84-5759-827C-E7D7-EA627FB1F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57" y="7043758"/>
            <a:ext cx="531756" cy="515917"/>
          </a:xfrm>
          <a:prstGeom prst="rect">
            <a:avLst/>
          </a:prstGeom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29A43E-3B2B-7FB4-3ADF-1D8850AB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90" y="3060453"/>
            <a:ext cx="446702" cy="4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5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DA5C-DB0D-446C-8718-AAAB586D3E99}" type="slidenum">
              <a:rPr lang="uk-UA" noProof="0" smtClean="0"/>
              <a:t>7</a:t>
            </a:fld>
            <a:endParaRPr lang="uk-UA" noProof="0" dirty="0"/>
          </a:p>
        </p:txBody>
      </p:sp>
      <p:sp>
        <p:nvSpPr>
          <p:cNvPr id="6" name="Google Shape;107;p3"/>
          <p:cNvSpPr txBox="1"/>
          <p:nvPr/>
        </p:nvSpPr>
        <p:spPr>
          <a:xfrm>
            <a:off x="352968" y="178072"/>
            <a:ext cx="98070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marR="0" lvl="0" algn="l" rtl="0">
              <a:spcBef>
                <a:spcPts val="0"/>
              </a:spcBef>
              <a:spcAft>
                <a:spcPts val="0"/>
              </a:spcAft>
              <a:buClr>
                <a:srgbClr val="D28653"/>
              </a:buClr>
              <a:buSzPts val="2800"/>
            </a:pPr>
            <a:r>
              <a:rPr lang="uk-UA" sz="2000" b="1" noProof="0" dirty="0">
                <a:solidFill>
                  <a:srgbClr val="D28653"/>
                </a:solidFill>
                <a:latin typeface="Commissioner"/>
                <a:ea typeface="Commissioner"/>
                <a:cs typeface="Commissioner"/>
                <a:sym typeface="Commissioner"/>
              </a:rPr>
              <a:t>6. ЗАХОДИ НА ВИКОНАННЯ ПОЛІТИКИ</a:t>
            </a:r>
          </a:p>
        </p:txBody>
      </p:sp>
      <p:sp>
        <p:nvSpPr>
          <p:cNvPr id="9" name="Google Shape;110;p3"/>
          <p:cNvSpPr/>
          <p:nvPr/>
        </p:nvSpPr>
        <p:spPr>
          <a:xfrm>
            <a:off x="970156" y="778861"/>
            <a:ext cx="9189901" cy="6146046"/>
          </a:xfrm>
          <a:prstGeom prst="roundRect">
            <a:avLst>
              <a:gd name="adj" fmla="val 2076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uk-UA" sz="1200" b="1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Для реалізації завдань та принципів Політики компанія вживатиме заходи, спрямовані на: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забезпечення рівноправного, безпечного, здорового, ненасильницького робочого середовища;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захист тих, хто зазнає, стає свідком, або повідомляє про дискримінацію або гендерно зумовлене насильство та сексуальні домагання на робочому місці, а також тих, хто працює над боротьбою з ними; запобігання сексуальним домаганням (тобто виявлення, протидія та привернення уваги до проблем насильства, підвищення обізнаності з проблеми сексуальних домагань);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на запобігання та протидію дискримінації за ознакою статі;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популяризацію «гарячої» лінії комплаєнс, з метою інформування про те, що компанія серйозно ставиться до всіх інцидентів та оперативно розслідує всі повідомлення про дискримінацію або заяви про сексуальні домагання; роз’яснення співробітникам можливості висловлювати свої проблеми та побажання щодо забезпечення гендерної рівності в компанії;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забезпечення співробітникам можливості отримати консультації корпоративного психолога;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організацію навчання та/чи перекваліфікацію для жінок, які виявили бажання для цього, для виконання деяких категорій робіт, які стереотипно вважалися переважно такими, які виконують чоловіки;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проведення окремих фокус-групових дискусій, інформативних інтерв’ю та опитувань зі співробітниками;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виявлення та впровадження механізмів протидії потенційним випадкам насильства;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встановлення тривожної кнопки на відділеннях для виклику служби охорони у разі загрози життю чи здоров’ю співробітників;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збір та аналіз даних про гендерний склад компанії, кількість чоловіків і жінок на керівних посадах, про наявність гендерної нерівності в оплаті праці тощо;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підтримку та постійне удосконалення системи управління, з урахуванням принципу рівних можливостей і поваги до різноманіття як складової загальної системи управління; забезпечення врахування цього принципу в діяльності усіх структурних підрозділів, у тому числі, у питаннях кар’єрного зростання, програм стажувань, підвищення кваліфікації, освіти, післядипломної освіти;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запобігання та протидію дискримінації у процедурах прийому на роботу та у інших процесах. У тому числі забезпечення прозорого набору співробітників на чітко визначених і послідовних критеріях, гарантування безперешкодного включення у конкурсний відбір заявників/заявниць, якщо ті відповідають необхідним вимогам;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забезпечення рівних заробітних плат для жінок і чоловіків за роботу рівної цінності;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усунення бар’єрів і дисбалансу, обумовлених нерівністю та дискримінацією, у разі виявлення;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забезпечення дотримання прав людини, рівних можливостей та поваги до різноманіття (при закупівлях продукції, послуг, а також при взаємодії з підрядними організаціями, зокрема, недотримання принципів даної Політики партнерами/підрядниками може бути перешкодою для співпраці);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забезпечення доступу до ресурсів компанії для жінок і чоловіків без дискримінації за ознакою статі.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C1BFCA-6C08-D587-28D0-2D52DE5D0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57" y="7043758"/>
            <a:ext cx="531756" cy="515917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502BE3-AE74-669D-35CB-78079D03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68" y="3333135"/>
            <a:ext cx="446702" cy="4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41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DA5C-DB0D-446C-8718-AAAB586D3E99}" type="slidenum">
              <a:rPr lang="uk-UA" noProof="0" smtClean="0"/>
              <a:t>8</a:t>
            </a:fld>
            <a:endParaRPr lang="uk-UA" noProof="0" dirty="0"/>
          </a:p>
        </p:txBody>
      </p:sp>
      <p:sp>
        <p:nvSpPr>
          <p:cNvPr id="6" name="Google Shape;107;p3"/>
          <p:cNvSpPr txBox="1"/>
          <p:nvPr/>
        </p:nvSpPr>
        <p:spPr>
          <a:xfrm>
            <a:off x="327509" y="196967"/>
            <a:ext cx="9807089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0800" marR="0" lvl="0" algn="l" rtl="0">
              <a:spcBef>
                <a:spcPts val="0"/>
              </a:spcBef>
              <a:spcAft>
                <a:spcPts val="0"/>
              </a:spcAft>
              <a:buClr>
                <a:srgbClr val="D28653"/>
              </a:buClr>
              <a:buSzPts val="2800"/>
            </a:pPr>
            <a:r>
              <a:rPr lang="uk-UA" sz="2000" b="1" noProof="0" dirty="0">
                <a:solidFill>
                  <a:srgbClr val="D28653"/>
                </a:solidFill>
                <a:latin typeface="Commissioner"/>
                <a:ea typeface="Commissioner"/>
                <a:cs typeface="Commissioner"/>
                <a:sym typeface="Commissioner"/>
              </a:rPr>
              <a:t>6. ЗАХОДИ НА ВИКОНАННЯ ПОЛІТИКИ</a:t>
            </a:r>
          </a:p>
        </p:txBody>
      </p:sp>
      <p:sp>
        <p:nvSpPr>
          <p:cNvPr id="9" name="Google Shape;110;p3"/>
          <p:cNvSpPr/>
          <p:nvPr/>
        </p:nvSpPr>
        <p:spPr>
          <a:xfrm>
            <a:off x="947854" y="728637"/>
            <a:ext cx="9212204" cy="400069"/>
          </a:xfrm>
          <a:prstGeom prst="roundRect">
            <a:avLst>
              <a:gd name="adj" fmla="val 3889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algn="just"/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Відповідальними за дотримання Політики гендерної рівності підрозділами є комплаєнс- служба та дирекція з персоналу, які мають право залучати до реалізації Політики інші підрозділи компанії.</a:t>
            </a:r>
          </a:p>
        </p:txBody>
      </p:sp>
      <p:sp>
        <p:nvSpPr>
          <p:cNvPr id="5" name="Google Shape;110;p3"/>
          <p:cNvSpPr/>
          <p:nvPr/>
        </p:nvSpPr>
        <p:spPr>
          <a:xfrm>
            <a:off x="922394" y="1307553"/>
            <a:ext cx="9212204" cy="551441"/>
          </a:xfrm>
          <a:prstGeom prst="roundRect">
            <a:avLst>
              <a:gd name="adj" fmla="val 3889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1" algn="just"/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Якщо вам стало відомо про потенційні (що готуються) або вже вчинені порушення звертайтеся на «гарячу» лінію комплаєнс: телефоном +38(067) 451-07-39 (у тому числі у месенджери: Телеграм, Вайбер, Вотсап) або на електронну адресу: 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  <a:hlinkClick r:id="rId2"/>
              </a:rPr>
              <a:t>compliance@novaposhta.ua</a:t>
            </a:r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, або до начальника комплаєнс-служби.</a:t>
            </a:r>
          </a:p>
        </p:txBody>
      </p:sp>
      <p:sp>
        <p:nvSpPr>
          <p:cNvPr id="7" name="Google Shape;110;p3"/>
          <p:cNvSpPr/>
          <p:nvPr/>
        </p:nvSpPr>
        <p:spPr>
          <a:xfrm>
            <a:off x="922394" y="2037841"/>
            <a:ext cx="9224933" cy="775855"/>
          </a:xfrm>
          <a:prstGeom prst="roundRect">
            <a:avLst>
              <a:gd name="adj" fmla="val 3889"/>
            </a:avLst>
          </a:prstGeom>
          <a:solidFill>
            <a:schemeClr val="lt1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/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Компанія поважатиме та захищатиме безпеку працівників та їхнє право на недоторканність приватного життя при розгляді заяв та звинувачень у домаганнях та зловживаннях, пов’язаних із сексуальними домаганнями.</a:t>
            </a:r>
          </a:p>
          <a:p>
            <a:pPr algn="just"/>
            <a:r>
              <a:rPr lang="uk-UA" sz="1200" noProof="0" dirty="0">
                <a:solidFill>
                  <a:schemeClr val="dk1"/>
                </a:solidFill>
                <a:latin typeface="Commissioner"/>
                <a:ea typeface="Commissioner"/>
                <a:cs typeface="Commissioner"/>
              </a:rPr>
              <a:t>Особи, винні у порушенні цієї Політики, можуть бути притягнуті до дисциплінарної відповідальності відповідно до внутрішніх документів та чинного законодавства.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19628E-7A3C-D3B1-3682-C3A7412DD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57" y="7043758"/>
            <a:ext cx="531756" cy="515917"/>
          </a:xfrm>
          <a:prstGeom prst="rect">
            <a:avLst/>
          </a:prstGeom>
          <a:effectLst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FC8F9F-653C-20C7-7A88-55590DE5C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04" y="705320"/>
            <a:ext cx="446702" cy="4467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A635E4-4699-E886-6086-E5B9C6FB0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04" y="1359922"/>
            <a:ext cx="446702" cy="4467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97EA68-98B9-C191-6C22-89BDC97B0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04" y="2202417"/>
            <a:ext cx="446702" cy="4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273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55151</TotalTime>
  <Words>1936</Words>
  <Application>Microsoft Office PowerPoint</Application>
  <PresentationFormat>Довільний</PresentationFormat>
  <Paragraphs>99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Commissioner</vt:lpstr>
      <vt:lpstr>Arial</vt:lpstr>
      <vt:lpstr>Wingdings</vt:lpstr>
      <vt:lpstr>Calibri</vt:lpstr>
      <vt:lpstr>Тема Office</vt:lpstr>
      <vt:lpstr>Політика - 9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NovaPoshta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Політика-9 Гендерна рівність</dc:title>
  <dc:creator>Моцний Михайло Станіславович</dc:creator>
  <cp:lastModifiedBy>Антошина Оксана Валеріївна</cp:lastModifiedBy>
  <cp:revision>154</cp:revision>
  <dcterms:created xsi:type="dcterms:W3CDTF">2024-08-07T13:12:55Z</dcterms:created>
  <dcterms:modified xsi:type="dcterms:W3CDTF">2026-03-30T15:32:14Z</dcterms:modified>
</cp:coreProperties>
</file>